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82" r:id="rId3"/>
    <p:sldId id="257" r:id="rId4"/>
    <p:sldId id="258" r:id="rId5"/>
    <p:sldId id="259" r:id="rId6"/>
    <p:sldId id="260" r:id="rId7"/>
    <p:sldId id="261" r:id="rId8"/>
    <p:sldId id="262" r:id="rId9"/>
    <p:sldId id="270" r:id="rId10"/>
    <p:sldId id="269" r:id="rId11"/>
    <p:sldId id="263" r:id="rId12"/>
    <p:sldId id="264" r:id="rId13"/>
    <p:sldId id="265" r:id="rId14"/>
    <p:sldId id="266" r:id="rId15"/>
    <p:sldId id="271" r:id="rId16"/>
    <p:sldId id="272" r:id="rId17"/>
    <p:sldId id="273" r:id="rId18"/>
    <p:sldId id="274" r:id="rId19"/>
    <p:sldId id="275" r:id="rId20"/>
    <p:sldId id="276" r:id="rId21"/>
    <p:sldId id="277" r:id="rId22"/>
    <p:sldId id="278" r:id="rId23"/>
    <p:sldId id="279" r:id="rId24"/>
    <p:sldId id="280" r:id="rId25"/>
    <p:sldId id="267" r:id="rId26"/>
    <p:sldId id="268" r:id="rId27"/>
    <p:sldId id="283" r:id="rId28"/>
    <p:sldId id="284" r:id="rId29"/>
    <p:sldId id="285" r:id="rId30"/>
    <p:sldId id="28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2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DA2F29-590E-4E0A-89C3-05B539178BB9}" type="datetimeFigureOut">
              <a:rPr lang="en-US" smtClean="0"/>
              <a:t>10/5/2016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13D80B-749E-4F72-B964-2CF0572A571C}" type="slidenum">
              <a:rPr lang="en-US" smtClean="0"/>
              <a:t>‹#›</a:t>
            </a:fld>
            <a:endParaRPr lang="en-US"/>
          </a:p>
        </p:txBody>
      </p:sp>
    </p:spTree>
    <p:extLst>
      <p:ext uri="{BB962C8B-B14F-4D97-AF65-F5344CB8AC3E}">
        <p14:creationId xmlns:p14="http://schemas.microsoft.com/office/powerpoint/2010/main" val="1626144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CDBEB5-3876-446E-9732-5CEDF476F7A1}" type="datetimeFigureOut">
              <a:rPr lang="en-US" smtClean="0"/>
              <a:t>10/5/2016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F60AF9-AEDF-4FDB-8019-1F1C43335652}" type="slidenum">
              <a:rPr lang="en-US" smtClean="0"/>
              <a:t>‹#›</a:t>
            </a:fld>
            <a:endParaRPr lang="en-US"/>
          </a:p>
        </p:txBody>
      </p:sp>
    </p:spTree>
    <p:extLst>
      <p:ext uri="{BB962C8B-B14F-4D97-AF65-F5344CB8AC3E}">
        <p14:creationId xmlns:p14="http://schemas.microsoft.com/office/powerpoint/2010/main" val="652901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204334-0628-4F60-84EB-F438FB4162E2}" type="datetime1">
              <a:rPr lang="en-US" smtClean="0"/>
              <a:t>10/5/2016</a:t>
            </a:fld>
            <a:endParaRPr lang="en-US"/>
          </a:p>
        </p:txBody>
      </p:sp>
      <p:sp>
        <p:nvSpPr>
          <p:cNvPr id="5" name="Footer Placeholder 4"/>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6" name="Slide Number Placeholder 5"/>
          <p:cNvSpPr>
            <a:spLocks noGrp="1"/>
          </p:cNvSpPr>
          <p:nvPr>
            <p:ph type="sldNum" sz="quarter" idx="12"/>
          </p:nvPr>
        </p:nvSpPr>
        <p:spPr/>
        <p:txBody>
          <a:bodyPr/>
          <a:lstStyle/>
          <a:p>
            <a:fld id="{A5C4CDD6-5111-484C-A832-64A228F2289D}" type="slidenum">
              <a:rPr lang="en-US" smtClean="0"/>
              <a:t>‹#›</a:t>
            </a:fld>
            <a:endParaRPr lang="en-US"/>
          </a:p>
        </p:txBody>
      </p:sp>
    </p:spTree>
    <p:extLst>
      <p:ext uri="{BB962C8B-B14F-4D97-AF65-F5344CB8AC3E}">
        <p14:creationId xmlns:p14="http://schemas.microsoft.com/office/powerpoint/2010/main" val="950326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8E40F7-28E9-4575-ACC4-1CC2AD05B21D}" type="datetime1">
              <a:rPr lang="en-US" smtClean="0"/>
              <a:t>10/5/2016</a:t>
            </a:fld>
            <a:endParaRPr lang="en-US"/>
          </a:p>
        </p:txBody>
      </p:sp>
      <p:sp>
        <p:nvSpPr>
          <p:cNvPr id="5" name="Footer Placeholder 4"/>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6" name="Slide Number Placeholder 5"/>
          <p:cNvSpPr>
            <a:spLocks noGrp="1"/>
          </p:cNvSpPr>
          <p:nvPr>
            <p:ph type="sldNum" sz="quarter" idx="12"/>
          </p:nvPr>
        </p:nvSpPr>
        <p:spPr/>
        <p:txBody>
          <a:bodyPr/>
          <a:lstStyle/>
          <a:p>
            <a:fld id="{A5C4CDD6-5111-484C-A832-64A228F2289D}" type="slidenum">
              <a:rPr lang="en-US" smtClean="0"/>
              <a:t>‹#›</a:t>
            </a:fld>
            <a:endParaRPr lang="en-US"/>
          </a:p>
        </p:txBody>
      </p:sp>
    </p:spTree>
    <p:extLst>
      <p:ext uri="{BB962C8B-B14F-4D97-AF65-F5344CB8AC3E}">
        <p14:creationId xmlns:p14="http://schemas.microsoft.com/office/powerpoint/2010/main" val="365916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A3BE0-BA42-486D-AF3E-2FD3B78E4DC2}" type="datetime1">
              <a:rPr lang="en-US" smtClean="0"/>
              <a:t>10/5/2016</a:t>
            </a:fld>
            <a:endParaRPr lang="en-US"/>
          </a:p>
        </p:txBody>
      </p:sp>
      <p:sp>
        <p:nvSpPr>
          <p:cNvPr id="5" name="Footer Placeholder 4"/>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6" name="Slide Number Placeholder 5"/>
          <p:cNvSpPr>
            <a:spLocks noGrp="1"/>
          </p:cNvSpPr>
          <p:nvPr>
            <p:ph type="sldNum" sz="quarter" idx="12"/>
          </p:nvPr>
        </p:nvSpPr>
        <p:spPr/>
        <p:txBody>
          <a:bodyPr/>
          <a:lstStyle/>
          <a:p>
            <a:fld id="{A5C4CDD6-5111-484C-A832-64A228F2289D}" type="slidenum">
              <a:rPr lang="en-US" smtClean="0"/>
              <a:t>‹#›</a:t>
            </a:fld>
            <a:endParaRPr lang="en-US"/>
          </a:p>
        </p:txBody>
      </p:sp>
    </p:spTree>
    <p:extLst>
      <p:ext uri="{BB962C8B-B14F-4D97-AF65-F5344CB8AC3E}">
        <p14:creationId xmlns:p14="http://schemas.microsoft.com/office/powerpoint/2010/main" val="1830330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EDCD9D-F523-4948-BC1B-16B48F0CBD4A}" type="datetime1">
              <a:rPr lang="en-US" smtClean="0"/>
              <a:t>10/5/2016</a:t>
            </a:fld>
            <a:endParaRPr lang="en-US"/>
          </a:p>
        </p:txBody>
      </p:sp>
      <p:sp>
        <p:nvSpPr>
          <p:cNvPr id="5" name="Footer Placeholder 4"/>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6" name="Slide Number Placeholder 5"/>
          <p:cNvSpPr>
            <a:spLocks noGrp="1"/>
          </p:cNvSpPr>
          <p:nvPr>
            <p:ph type="sldNum" sz="quarter" idx="12"/>
          </p:nvPr>
        </p:nvSpPr>
        <p:spPr/>
        <p:txBody>
          <a:bodyPr/>
          <a:lstStyle/>
          <a:p>
            <a:fld id="{A5C4CDD6-5111-484C-A832-64A228F2289D}" type="slidenum">
              <a:rPr lang="en-US" smtClean="0"/>
              <a:t>‹#›</a:t>
            </a:fld>
            <a:endParaRPr lang="en-US"/>
          </a:p>
        </p:txBody>
      </p:sp>
    </p:spTree>
    <p:extLst>
      <p:ext uri="{BB962C8B-B14F-4D97-AF65-F5344CB8AC3E}">
        <p14:creationId xmlns:p14="http://schemas.microsoft.com/office/powerpoint/2010/main" val="96251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5B0CBC-6756-4596-B390-75B92EE50B25}" type="datetime1">
              <a:rPr lang="en-US" smtClean="0"/>
              <a:t>10/5/2016</a:t>
            </a:fld>
            <a:endParaRPr lang="en-US"/>
          </a:p>
        </p:txBody>
      </p:sp>
      <p:sp>
        <p:nvSpPr>
          <p:cNvPr id="5" name="Footer Placeholder 4"/>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6" name="Slide Number Placeholder 5"/>
          <p:cNvSpPr>
            <a:spLocks noGrp="1"/>
          </p:cNvSpPr>
          <p:nvPr>
            <p:ph type="sldNum" sz="quarter" idx="12"/>
          </p:nvPr>
        </p:nvSpPr>
        <p:spPr/>
        <p:txBody>
          <a:bodyPr/>
          <a:lstStyle/>
          <a:p>
            <a:fld id="{A5C4CDD6-5111-484C-A832-64A228F2289D}" type="slidenum">
              <a:rPr lang="en-US" smtClean="0"/>
              <a:t>‹#›</a:t>
            </a:fld>
            <a:endParaRPr lang="en-US"/>
          </a:p>
        </p:txBody>
      </p:sp>
    </p:spTree>
    <p:extLst>
      <p:ext uri="{BB962C8B-B14F-4D97-AF65-F5344CB8AC3E}">
        <p14:creationId xmlns:p14="http://schemas.microsoft.com/office/powerpoint/2010/main" val="4105974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917DF5-2D0C-4CE7-A46A-F23B9AAE543C}" type="datetime1">
              <a:rPr lang="en-US" smtClean="0"/>
              <a:t>10/5/2016</a:t>
            </a:fld>
            <a:endParaRPr lang="en-US"/>
          </a:p>
        </p:txBody>
      </p:sp>
      <p:sp>
        <p:nvSpPr>
          <p:cNvPr id="6" name="Footer Placeholder 5"/>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7" name="Slide Number Placeholder 6"/>
          <p:cNvSpPr>
            <a:spLocks noGrp="1"/>
          </p:cNvSpPr>
          <p:nvPr>
            <p:ph type="sldNum" sz="quarter" idx="12"/>
          </p:nvPr>
        </p:nvSpPr>
        <p:spPr/>
        <p:txBody>
          <a:bodyPr/>
          <a:lstStyle/>
          <a:p>
            <a:fld id="{A5C4CDD6-5111-484C-A832-64A228F2289D}" type="slidenum">
              <a:rPr lang="en-US" smtClean="0"/>
              <a:t>‹#›</a:t>
            </a:fld>
            <a:endParaRPr lang="en-US"/>
          </a:p>
        </p:txBody>
      </p:sp>
    </p:spTree>
    <p:extLst>
      <p:ext uri="{BB962C8B-B14F-4D97-AF65-F5344CB8AC3E}">
        <p14:creationId xmlns:p14="http://schemas.microsoft.com/office/powerpoint/2010/main" val="340636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26B2BA-20CD-447C-9F27-A1A4F51ACA4A}" type="datetime1">
              <a:rPr lang="en-US" smtClean="0"/>
              <a:t>10/5/2016</a:t>
            </a:fld>
            <a:endParaRPr lang="en-US"/>
          </a:p>
        </p:txBody>
      </p:sp>
      <p:sp>
        <p:nvSpPr>
          <p:cNvPr id="8" name="Footer Placeholder 7"/>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9" name="Slide Number Placeholder 8"/>
          <p:cNvSpPr>
            <a:spLocks noGrp="1"/>
          </p:cNvSpPr>
          <p:nvPr>
            <p:ph type="sldNum" sz="quarter" idx="12"/>
          </p:nvPr>
        </p:nvSpPr>
        <p:spPr/>
        <p:txBody>
          <a:bodyPr/>
          <a:lstStyle/>
          <a:p>
            <a:fld id="{A5C4CDD6-5111-484C-A832-64A228F2289D}" type="slidenum">
              <a:rPr lang="en-US" smtClean="0"/>
              <a:t>‹#›</a:t>
            </a:fld>
            <a:endParaRPr lang="en-US"/>
          </a:p>
        </p:txBody>
      </p:sp>
    </p:spTree>
    <p:extLst>
      <p:ext uri="{BB962C8B-B14F-4D97-AF65-F5344CB8AC3E}">
        <p14:creationId xmlns:p14="http://schemas.microsoft.com/office/powerpoint/2010/main" val="3338811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A720AB-6EB9-4293-BB44-0DBA32F66187}" type="datetime1">
              <a:rPr lang="en-US" smtClean="0"/>
              <a:t>10/5/2016</a:t>
            </a:fld>
            <a:endParaRPr lang="en-US"/>
          </a:p>
        </p:txBody>
      </p:sp>
      <p:sp>
        <p:nvSpPr>
          <p:cNvPr id="4" name="Footer Placeholder 3"/>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5" name="Slide Number Placeholder 4"/>
          <p:cNvSpPr>
            <a:spLocks noGrp="1"/>
          </p:cNvSpPr>
          <p:nvPr>
            <p:ph type="sldNum" sz="quarter" idx="12"/>
          </p:nvPr>
        </p:nvSpPr>
        <p:spPr/>
        <p:txBody>
          <a:bodyPr/>
          <a:lstStyle/>
          <a:p>
            <a:fld id="{A5C4CDD6-5111-484C-A832-64A228F2289D}" type="slidenum">
              <a:rPr lang="en-US" smtClean="0"/>
              <a:t>‹#›</a:t>
            </a:fld>
            <a:endParaRPr lang="en-US"/>
          </a:p>
        </p:txBody>
      </p:sp>
    </p:spTree>
    <p:extLst>
      <p:ext uri="{BB962C8B-B14F-4D97-AF65-F5344CB8AC3E}">
        <p14:creationId xmlns:p14="http://schemas.microsoft.com/office/powerpoint/2010/main" val="160979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F04A15-D2CF-4159-8908-F76FB98DCC74}" type="datetime1">
              <a:rPr lang="en-US" smtClean="0"/>
              <a:t>10/5/2016</a:t>
            </a:fld>
            <a:endParaRPr lang="en-US"/>
          </a:p>
        </p:txBody>
      </p:sp>
      <p:sp>
        <p:nvSpPr>
          <p:cNvPr id="3" name="Footer Placeholder 2"/>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4" name="Slide Number Placeholder 3"/>
          <p:cNvSpPr>
            <a:spLocks noGrp="1"/>
          </p:cNvSpPr>
          <p:nvPr>
            <p:ph type="sldNum" sz="quarter" idx="12"/>
          </p:nvPr>
        </p:nvSpPr>
        <p:spPr/>
        <p:txBody>
          <a:bodyPr/>
          <a:lstStyle/>
          <a:p>
            <a:fld id="{A5C4CDD6-5111-484C-A832-64A228F2289D}" type="slidenum">
              <a:rPr lang="en-US" smtClean="0"/>
              <a:t>‹#›</a:t>
            </a:fld>
            <a:endParaRPr lang="en-US"/>
          </a:p>
        </p:txBody>
      </p:sp>
    </p:spTree>
    <p:extLst>
      <p:ext uri="{BB962C8B-B14F-4D97-AF65-F5344CB8AC3E}">
        <p14:creationId xmlns:p14="http://schemas.microsoft.com/office/powerpoint/2010/main" val="2513058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E5305-4FA2-49A8-B0A5-62025762C17D}" type="datetime1">
              <a:rPr lang="en-US" smtClean="0"/>
              <a:t>10/5/2016</a:t>
            </a:fld>
            <a:endParaRPr lang="en-US"/>
          </a:p>
        </p:txBody>
      </p:sp>
      <p:sp>
        <p:nvSpPr>
          <p:cNvPr id="6" name="Footer Placeholder 5"/>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7" name="Slide Number Placeholder 6"/>
          <p:cNvSpPr>
            <a:spLocks noGrp="1"/>
          </p:cNvSpPr>
          <p:nvPr>
            <p:ph type="sldNum" sz="quarter" idx="12"/>
          </p:nvPr>
        </p:nvSpPr>
        <p:spPr/>
        <p:txBody>
          <a:bodyPr/>
          <a:lstStyle/>
          <a:p>
            <a:fld id="{A5C4CDD6-5111-484C-A832-64A228F2289D}" type="slidenum">
              <a:rPr lang="en-US" smtClean="0"/>
              <a:t>‹#›</a:t>
            </a:fld>
            <a:endParaRPr lang="en-US"/>
          </a:p>
        </p:txBody>
      </p:sp>
    </p:spTree>
    <p:extLst>
      <p:ext uri="{BB962C8B-B14F-4D97-AF65-F5344CB8AC3E}">
        <p14:creationId xmlns:p14="http://schemas.microsoft.com/office/powerpoint/2010/main" val="2789655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215C27-49E3-488D-A48F-B477672DD2F6}" type="datetime1">
              <a:rPr lang="en-US" smtClean="0"/>
              <a:t>10/5/2016</a:t>
            </a:fld>
            <a:endParaRPr lang="en-US"/>
          </a:p>
        </p:txBody>
      </p:sp>
      <p:sp>
        <p:nvSpPr>
          <p:cNvPr id="6" name="Footer Placeholder 5"/>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7" name="Slide Number Placeholder 6"/>
          <p:cNvSpPr>
            <a:spLocks noGrp="1"/>
          </p:cNvSpPr>
          <p:nvPr>
            <p:ph type="sldNum" sz="quarter" idx="12"/>
          </p:nvPr>
        </p:nvSpPr>
        <p:spPr/>
        <p:txBody>
          <a:bodyPr/>
          <a:lstStyle/>
          <a:p>
            <a:fld id="{A5C4CDD6-5111-484C-A832-64A228F2289D}" type="slidenum">
              <a:rPr lang="en-US" smtClean="0"/>
              <a:t>‹#›</a:t>
            </a:fld>
            <a:endParaRPr lang="en-US"/>
          </a:p>
        </p:txBody>
      </p:sp>
    </p:spTree>
    <p:extLst>
      <p:ext uri="{BB962C8B-B14F-4D97-AF65-F5344CB8AC3E}">
        <p14:creationId xmlns:p14="http://schemas.microsoft.com/office/powerpoint/2010/main" val="200442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975B6-B5EE-4A8A-944F-55396E7A637E}" type="datetime1">
              <a:rPr lang="en-US" smtClean="0"/>
              <a:t>10/5/2016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VASFAA Non-Conference Workshop 10/7/16 "The FAFSA and PPY"                     Dr. Barry W. Simmons Sr</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4CDD6-5111-484C-A832-64A228F2289D}" type="slidenum">
              <a:rPr lang="en-US" smtClean="0"/>
              <a:t>‹#›</a:t>
            </a:fld>
            <a:endParaRPr lang="en-US"/>
          </a:p>
        </p:txBody>
      </p:sp>
    </p:spTree>
    <p:extLst>
      <p:ext uri="{BB962C8B-B14F-4D97-AF65-F5344CB8AC3E}">
        <p14:creationId xmlns:p14="http://schemas.microsoft.com/office/powerpoint/2010/main" val="1330956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nasfaa.org/ppy_toolkit" TargetMode="External"/><Relationship Id="rId3" Type="http://schemas.openxmlformats.org/officeDocument/2006/relationships/hyperlink" Target="http://www.collegeaccess.org/EarlyFAFSA_PPY" TargetMode="External"/><Relationship Id="rId7" Type="http://schemas.openxmlformats.org/officeDocument/2006/relationships/hyperlink" Target="https://financialaidtoolkit.ed.gov/tk/" TargetMode="External"/><Relationship Id="rId2" Type="http://schemas.openxmlformats.org/officeDocument/2006/relationships/hyperlink" Target="https://secure-media.collegeboard.org/digitalServices/pdf/lp-collegeboard-org/prepping-for-ppy-guide-to-campus-principles-and-practices.pdf" TargetMode="External"/><Relationship Id="rId1" Type="http://schemas.openxmlformats.org/officeDocument/2006/relationships/slideLayout" Target="../slideLayouts/slideLayout2.xml"/><Relationship Id="rId6" Type="http://schemas.openxmlformats.org/officeDocument/2006/relationships/hyperlink" Target="https://financialaidtoolkit.ed.gov/resources/fafsa-changes-17-18-faq.pdf" TargetMode="External"/><Relationship Id="rId5" Type="http://schemas.openxmlformats.org/officeDocument/2006/relationships/hyperlink" Target="http://www.nacacnet.org/issues-action/LegislativeNews/Documents/PPYAdmisson.pdf" TargetMode="External"/><Relationship Id="rId4" Type="http://schemas.openxmlformats.org/officeDocument/2006/relationships/hyperlink" Target="http://www.oasfaaonline.org/docs/conferences/conference_16/handouts/ImpactOfPrior-PriorYear_PreparingForWhatsAhead.pdf" TargetMode="External"/><Relationship Id="rId9" Type="http://schemas.openxmlformats.org/officeDocument/2006/relationships/hyperlink" Target="http://www.cegment.com/wp-content/uploads/2016/07/CegmentEarlyFAFSAAvailabilityUsingPrior-Prior-YearDataJuly2016.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vasfaa.org/" TargetMode="External"/><Relationship Id="rId7" Type="http://schemas.openxmlformats.org/officeDocument/2006/relationships/hyperlink" Target="mailto:simmonsb@vt.edu" TargetMode="External"/><Relationship Id="rId2" Type="http://schemas.openxmlformats.org/officeDocument/2006/relationships/hyperlink" Target="http://www.virginiacan.org/" TargetMode="External"/><Relationship Id="rId1" Type="http://schemas.openxmlformats.org/officeDocument/2006/relationships/slideLayout" Target="../slideLayouts/slideLayout2.xml"/><Relationship Id="rId6" Type="http://schemas.openxmlformats.org/officeDocument/2006/relationships/hyperlink" Target="http://www.collegeboard.org/" TargetMode="External"/><Relationship Id="rId5" Type="http://schemas.openxmlformats.org/officeDocument/2006/relationships/hyperlink" Target="http://www.nasfaa.org/" TargetMode="External"/><Relationship Id="rId4" Type="http://schemas.openxmlformats.org/officeDocument/2006/relationships/hyperlink" Target="http://www.schev.ed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arxiv.org/find/astro-ph/1/au:+Smartt_S/0/1/0/all/0/1" TargetMode="External"/><Relationship Id="rId13" Type="http://schemas.openxmlformats.org/officeDocument/2006/relationships/hyperlink" Target="https://arxiv.org/find/astro-ph/1/au:+Lee_C/0/1/0/all/0/1" TargetMode="External"/><Relationship Id="rId18" Type="http://schemas.openxmlformats.org/officeDocument/2006/relationships/hyperlink" Target="https://arxiv.org/find/astro-ph/1/au:+Hodapp_K/0/1/0/all/0/1" TargetMode="External"/><Relationship Id="rId26" Type="http://schemas.openxmlformats.org/officeDocument/2006/relationships/hyperlink" Target="https://arxiv.org/abs/1309.4695v1" TargetMode="External"/><Relationship Id="rId3" Type="http://schemas.openxmlformats.org/officeDocument/2006/relationships/hyperlink" Target="https://arxiv.org/abs/1309.4695" TargetMode="External"/><Relationship Id="rId21" Type="http://schemas.openxmlformats.org/officeDocument/2006/relationships/hyperlink" Target="https://arxiv.org/find/astro-ph/1/au:+Magnier_E/0/1/0/all/0/1" TargetMode="External"/><Relationship Id="rId7" Type="http://schemas.openxmlformats.org/officeDocument/2006/relationships/hyperlink" Target="https://arxiv.org/find/astro-ph/1/au:+Kotak_R/0/1/0/all/0/1" TargetMode="External"/><Relationship Id="rId12" Type="http://schemas.openxmlformats.org/officeDocument/2006/relationships/hyperlink" Target="https://arxiv.org/find/astro-ph/1/au:+Boles_T/0/1/0/all/0/1" TargetMode="External"/><Relationship Id="rId17" Type="http://schemas.openxmlformats.org/officeDocument/2006/relationships/hyperlink" Target="https://arxiv.org/find/astro-ph/1/au:+Flewelling_H/0/1/0/all/0/1" TargetMode="External"/><Relationship Id="rId25" Type="http://schemas.openxmlformats.org/officeDocument/2006/relationships/hyperlink" Target="https://arxiv.org/find/astro-ph/1/au:+Waters_C/0/1/0/all/0/1" TargetMode="External"/><Relationship Id="rId2" Type="http://schemas.openxmlformats.org/officeDocument/2006/relationships/hyperlink" Target="https://arxiv.org/ct?url=http://dx.doi.org/10.1088/2041-8205/779/1/L8&amp;v=bfbd3150" TargetMode="External"/><Relationship Id="rId16" Type="http://schemas.openxmlformats.org/officeDocument/2006/relationships/hyperlink" Target="https://arxiv.org/find/astro-ph/1/au:+Draper_P/0/1/0/all/0/1" TargetMode="External"/><Relationship Id="rId20" Type="http://schemas.openxmlformats.org/officeDocument/2006/relationships/hyperlink" Target="https://arxiv.org/find/astro-ph/1/au:+Kudritzki_R/0/1/0/all/0/1" TargetMode="External"/><Relationship Id="rId1" Type="http://schemas.openxmlformats.org/officeDocument/2006/relationships/slideLayout" Target="../slideLayouts/slideLayout2.xml"/><Relationship Id="rId6" Type="http://schemas.openxmlformats.org/officeDocument/2006/relationships/hyperlink" Target="https://arxiv.org/find/astro-ph/1/au:+Magee_M/0/1/0/all/0/1" TargetMode="External"/><Relationship Id="rId11" Type="http://schemas.openxmlformats.org/officeDocument/2006/relationships/hyperlink" Target="https://arxiv.org/find/astro-ph/1/au:+Drake_A/0/1/0/all/0/1" TargetMode="External"/><Relationship Id="rId24" Type="http://schemas.openxmlformats.org/officeDocument/2006/relationships/hyperlink" Target="https://arxiv.org/find/astro-ph/1/au:+Wainscoat_R/0/1/0/all/0/1" TargetMode="External"/><Relationship Id="rId5" Type="http://schemas.openxmlformats.org/officeDocument/2006/relationships/hyperlink" Target="https://arxiv.org/find/astro-ph/1/au:+Fraser_M/0/1/0/all/0/1" TargetMode="External"/><Relationship Id="rId15" Type="http://schemas.openxmlformats.org/officeDocument/2006/relationships/hyperlink" Target="https://arxiv.org/find/astro-ph/1/au:+Chambers_K/0/1/0/all/0/1" TargetMode="External"/><Relationship Id="rId23" Type="http://schemas.openxmlformats.org/officeDocument/2006/relationships/hyperlink" Target="https://arxiv.org/find/astro-ph/1/au:+Tonry_J/0/1/0/all/0/1" TargetMode="External"/><Relationship Id="rId10" Type="http://schemas.openxmlformats.org/officeDocument/2006/relationships/hyperlink" Target="https://arxiv.org/find/astro-ph/1/au:+Polshaw_J/0/1/0/all/0/1" TargetMode="External"/><Relationship Id="rId19" Type="http://schemas.openxmlformats.org/officeDocument/2006/relationships/hyperlink" Target="https://arxiv.org/find/astro-ph/1/au:+Kaiser_N/0/1/0/all/0/1" TargetMode="External"/><Relationship Id="rId4" Type="http://schemas.openxmlformats.org/officeDocument/2006/relationships/hyperlink" Target="https://arxiv.org/abs/1309.4695v2" TargetMode="External"/><Relationship Id="rId9" Type="http://schemas.openxmlformats.org/officeDocument/2006/relationships/hyperlink" Target="https://arxiv.org/find/astro-ph/1/au:+Smith_K/0/1/0/all/0/1" TargetMode="External"/><Relationship Id="rId14" Type="http://schemas.openxmlformats.org/officeDocument/2006/relationships/hyperlink" Target="https://arxiv.org/find/astro-ph/1/au:+Burgett_W/0/1/0/all/0/1" TargetMode="External"/><Relationship Id="rId22" Type="http://schemas.openxmlformats.org/officeDocument/2006/relationships/hyperlink" Target="https://arxiv.org/find/astro-ph/1/au:+Price_P/0/1/0/all/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752600"/>
            <a:ext cx="7772400" cy="1470025"/>
          </a:xfrm>
        </p:spPr>
        <p:txBody>
          <a:bodyPr>
            <a:normAutofit fontScale="90000"/>
          </a:bodyPr>
          <a:lstStyle/>
          <a:p>
            <a:r>
              <a:rPr lang="en-US" dirty="0"/>
              <a:t>Access, Success and Simplification and the Prior </a:t>
            </a:r>
            <a:r>
              <a:rPr lang="en-US" dirty="0" err="1"/>
              <a:t>Prior</a:t>
            </a:r>
            <a:r>
              <a:rPr lang="en-US" dirty="0"/>
              <a:t> Year FAFSA</a:t>
            </a:r>
          </a:p>
        </p:txBody>
      </p:sp>
      <p:sp>
        <p:nvSpPr>
          <p:cNvPr id="3" name="Subtitle 2"/>
          <p:cNvSpPr>
            <a:spLocks noGrp="1"/>
          </p:cNvSpPr>
          <p:nvPr>
            <p:ph type="subTitle" idx="1"/>
          </p:nvPr>
        </p:nvSpPr>
        <p:spPr/>
        <p:txBody>
          <a:bodyPr/>
          <a:lstStyle/>
          <a:p>
            <a:r>
              <a:rPr lang="en-US" dirty="0" smtClean="0"/>
              <a:t>Dr. Barry W. Simmons Sr.</a:t>
            </a:r>
          </a:p>
          <a:p>
            <a:r>
              <a:rPr lang="en-US" dirty="0" smtClean="0"/>
              <a:t>President, </a:t>
            </a:r>
            <a:r>
              <a:rPr lang="en-US" dirty="0" err="1" smtClean="0"/>
              <a:t>VirginiaCAN</a:t>
            </a:r>
            <a:endParaRPr lang="en-US" dirty="0"/>
          </a:p>
        </p:txBody>
      </p:sp>
      <p:sp>
        <p:nvSpPr>
          <p:cNvPr id="4" name="Footer Placeholder 3"/>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5" name="Slide Number Placeholder 4"/>
          <p:cNvSpPr>
            <a:spLocks noGrp="1"/>
          </p:cNvSpPr>
          <p:nvPr>
            <p:ph type="sldNum" sz="quarter" idx="12"/>
          </p:nvPr>
        </p:nvSpPr>
        <p:spPr/>
        <p:txBody>
          <a:bodyPr/>
          <a:lstStyle/>
          <a:p>
            <a:fld id="{A5C4CDD6-5111-484C-A832-64A228F2289D}" type="slidenum">
              <a:rPr lang="en-US" smtClean="0"/>
              <a:t>1</a:t>
            </a:fld>
            <a:endParaRPr lang="en-US"/>
          </a:p>
        </p:txBody>
      </p:sp>
    </p:spTree>
    <p:extLst>
      <p:ext uri="{BB962C8B-B14F-4D97-AF65-F5344CB8AC3E}">
        <p14:creationId xmlns:p14="http://schemas.microsoft.com/office/powerpoint/2010/main" val="2861451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smtClean="0"/>
              <a:t>A Must Read</a:t>
            </a:r>
            <a:br>
              <a:rPr lang="en-US" dirty="0" smtClean="0"/>
            </a:br>
            <a:endParaRPr lang="en-US" dirty="0"/>
          </a:p>
        </p:txBody>
      </p:sp>
      <p:pic>
        <p:nvPicPr>
          <p:cNvPr id="8" name="Content Placeholder 7"/>
          <p:cNvPicPr>
            <a:picLocks noGrp="1" noChangeAspect="1"/>
          </p:cNvPicPr>
          <p:nvPr>
            <p:ph idx="1"/>
          </p:nvPr>
        </p:nvPicPr>
        <p:blipFill>
          <a:blip r:embed="rId2"/>
          <a:stretch>
            <a:fillRect/>
          </a:stretch>
        </p:blipFill>
        <p:spPr>
          <a:xfrm>
            <a:off x="457200" y="685800"/>
            <a:ext cx="8229600" cy="5562600"/>
          </a:xfrm>
          <a:prstGeom prst="rect">
            <a:avLst/>
          </a:prstGeom>
        </p:spPr>
      </p:pic>
      <p:sp>
        <p:nvSpPr>
          <p:cNvPr id="9" name="Footer Placeholder 8"/>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10" name="Slide Number Placeholder 9"/>
          <p:cNvSpPr>
            <a:spLocks noGrp="1"/>
          </p:cNvSpPr>
          <p:nvPr>
            <p:ph type="sldNum" sz="quarter" idx="12"/>
          </p:nvPr>
        </p:nvSpPr>
        <p:spPr/>
        <p:txBody>
          <a:bodyPr/>
          <a:lstStyle/>
          <a:p>
            <a:fld id="{A5C4CDD6-5111-484C-A832-64A228F2289D}" type="slidenum">
              <a:rPr lang="en-US" smtClean="0"/>
              <a:t>10</a:t>
            </a:fld>
            <a:endParaRPr lang="en-US"/>
          </a:p>
        </p:txBody>
      </p:sp>
    </p:spTree>
    <p:extLst>
      <p:ext uri="{BB962C8B-B14F-4D97-AF65-F5344CB8AC3E}">
        <p14:creationId xmlns:p14="http://schemas.microsoft.com/office/powerpoint/2010/main" val="2959745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OF PPY</a:t>
            </a:r>
            <a:endParaRPr lang="en-US" dirty="0"/>
          </a:p>
        </p:txBody>
      </p:sp>
      <p:sp>
        <p:nvSpPr>
          <p:cNvPr id="3" name="Content Placeholder 2"/>
          <p:cNvSpPr>
            <a:spLocks noGrp="1"/>
          </p:cNvSpPr>
          <p:nvPr>
            <p:ph idx="1"/>
          </p:nvPr>
        </p:nvSpPr>
        <p:spPr>
          <a:xfrm>
            <a:off x="457200" y="1676400"/>
            <a:ext cx="8229600" cy="4525963"/>
          </a:xfrm>
        </p:spPr>
        <p:txBody>
          <a:bodyPr>
            <a:normAutofit fontScale="77500" lnSpcReduction="20000"/>
          </a:bodyPr>
          <a:lstStyle/>
          <a:p>
            <a:r>
              <a:rPr lang="en-US" dirty="0" smtClean="0"/>
              <a:t>For Families and Students</a:t>
            </a:r>
          </a:p>
          <a:p>
            <a:pPr lvl="1"/>
            <a:r>
              <a:rPr lang="en-US" dirty="0" smtClean="0"/>
              <a:t>Earlier and increased awareness…to become more continuous </a:t>
            </a:r>
          </a:p>
          <a:p>
            <a:pPr lvl="1"/>
            <a:r>
              <a:rPr lang="en-US" dirty="0" smtClean="0"/>
              <a:t>Emphasizes the importance of planning</a:t>
            </a:r>
          </a:p>
          <a:p>
            <a:pPr lvl="1"/>
            <a:r>
              <a:rPr lang="en-US" dirty="0" smtClean="0"/>
              <a:t>Better matches admissions application cycle for new students</a:t>
            </a:r>
          </a:p>
          <a:p>
            <a:pPr lvl="1"/>
            <a:r>
              <a:rPr lang="en-US" dirty="0" smtClean="0"/>
              <a:t>More time to research and make informed decisions for new and continuing students</a:t>
            </a:r>
          </a:p>
          <a:p>
            <a:pPr lvl="1"/>
            <a:r>
              <a:rPr lang="en-US" dirty="0" smtClean="0"/>
              <a:t>Less rushed processes for all</a:t>
            </a:r>
          </a:p>
          <a:p>
            <a:pPr lvl="1"/>
            <a:r>
              <a:rPr lang="en-US" dirty="0" smtClean="0"/>
              <a:t>Simpler for all because of practicality of Data Retrieval Tool with the IRS</a:t>
            </a:r>
          </a:p>
          <a:p>
            <a:pPr lvl="1"/>
            <a:r>
              <a:rPr lang="en-US" dirty="0" smtClean="0"/>
              <a:t>Less piece-meal process for new students…institutions more internally coordinated</a:t>
            </a:r>
          </a:p>
          <a:p>
            <a:pPr lvl="1"/>
            <a:r>
              <a:rPr lang="en-US" dirty="0" smtClean="0"/>
              <a:t>More predictability for all students and families</a:t>
            </a:r>
          </a:p>
          <a:p>
            <a:pPr lvl="1"/>
            <a:r>
              <a:rPr lang="en-US" dirty="0" smtClean="0"/>
              <a:t>More time for quality external not-for-profit advising activities</a:t>
            </a:r>
            <a:endParaRPr lang="en-US" dirty="0"/>
          </a:p>
        </p:txBody>
      </p:sp>
      <p:sp>
        <p:nvSpPr>
          <p:cNvPr id="6" name="Footer Placeholder 5"/>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7" name="Slide Number Placeholder 6"/>
          <p:cNvSpPr>
            <a:spLocks noGrp="1"/>
          </p:cNvSpPr>
          <p:nvPr>
            <p:ph type="sldNum" sz="quarter" idx="12"/>
          </p:nvPr>
        </p:nvSpPr>
        <p:spPr/>
        <p:txBody>
          <a:bodyPr/>
          <a:lstStyle/>
          <a:p>
            <a:fld id="{A5C4CDD6-5111-484C-A832-64A228F2289D}" type="slidenum">
              <a:rPr lang="en-US" smtClean="0"/>
              <a:t>11</a:t>
            </a:fld>
            <a:endParaRPr lang="en-US"/>
          </a:p>
        </p:txBody>
      </p:sp>
    </p:spTree>
    <p:extLst>
      <p:ext uri="{BB962C8B-B14F-4D97-AF65-F5344CB8AC3E}">
        <p14:creationId xmlns:p14="http://schemas.microsoft.com/office/powerpoint/2010/main" val="425651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 OF PPY</a:t>
            </a:r>
            <a:endParaRPr lang="en-US" dirty="0"/>
          </a:p>
        </p:txBody>
      </p:sp>
      <p:sp>
        <p:nvSpPr>
          <p:cNvPr id="3" name="Content Placeholder 2"/>
          <p:cNvSpPr>
            <a:spLocks noGrp="1"/>
          </p:cNvSpPr>
          <p:nvPr>
            <p:ph idx="1"/>
          </p:nvPr>
        </p:nvSpPr>
        <p:spPr>
          <a:xfrm>
            <a:off x="228600" y="1438420"/>
            <a:ext cx="8229600" cy="4525963"/>
          </a:xfrm>
        </p:spPr>
        <p:txBody>
          <a:bodyPr>
            <a:normAutofit fontScale="77500" lnSpcReduction="20000"/>
          </a:bodyPr>
          <a:lstStyle/>
          <a:p>
            <a:r>
              <a:rPr lang="en-US" dirty="0" smtClean="0"/>
              <a:t>For Families and Students</a:t>
            </a:r>
          </a:p>
          <a:p>
            <a:pPr lvl="1"/>
            <a:r>
              <a:rPr lang="en-US" dirty="0" smtClean="0"/>
              <a:t>Possible panic to do both admissions and financial aid processes concurrently</a:t>
            </a:r>
          </a:p>
          <a:p>
            <a:pPr lvl="1"/>
            <a:r>
              <a:rPr lang="en-US" dirty="0" smtClean="0"/>
              <a:t>Potential rise of more opportunistic for-profit advisors</a:t>
            </a:r>
          </a:p>
          <a:p>
            <a:pPr lvl="1"/>
            <a:r>
              <a:rPr lang="en-US" dirty="0" smtClean="0"/>
              <a:t>Creeping earlier deadlines may disadvantage populations not aware of “college-going culture”</a:t>
            </a:r>
          </a:p>
          <a:p>
            <a:pPr lvl="1"/>
            <a:r>
              <a:rPr lang="en-US" dirty="0" smtClean="0"/>
              <a:t>Unethical behavior by some institutions</a:t>
            </a:r>
          </a:p>
          <a:p>
            <a:pPr lvl="1"/>
            <a:r>
              <a:rPr lang="en-US" dirty="0" smtClean="0"/>
              <a:t>Students making inappropriate institutional choices where there is no institutional “fit”</a:t>
            </a:r>
          </a:p>
          <a:p>
            <a:pPr lvl="1"/>
            <a:r>
              <a:rPr lang="en-US" dirty="0" smtClean="0"/>
              <a:t>Institutions with buried “appeals” (professional judgement) possibilities/procedures</a:t>
            </a:r>
          </a:p>
          <a:p>
            <a:pPr lvl="1"/>
            <a:r>
              <a:rPr lang="en-US" dirty="0" smtClean="0"/>
              <a:t>Possible false hope for continuing students</a:t>
            </a:r>
          </a:p>
          <a:p>
            <a:pPr lvl="1"/>
            <a:r>
              <a:rPr lang="en-US" dirty="0" smtClean="0"/>
              <a:t>First year implementation confusion</a:t>
            </a:r>
          </a:p>
          <a:p>
            <a:pPr lvl="1"/>
            <a:r>
              <a:rPr lang="en-US" dirty="0" smtClean="0"/>
              <a:t>General second and third level unintended consequences</a:t>
            </a:r>
          </a:p>
          <a:p>
            <a:pPr lvl="1"/>
            <a:endParaRPr lang="en-US" dirty="0" smtClean="0"/>
          </a:p>
          <a:p>
            <a:pPr lvl="1"/>
            <a:endParaRPr lang="en-US" dirty="0" smtClean="0"/>
          </a:p>
          <a:p>
            <a:pPr lvl="1"/>
            <a:endParaRPr lang="en-US" dirty="0" smtClean="0"/>
          </a:p>
          <a:p>
            <a:pPr lvl="1"/>
            <a:endParaRPr lang="en-US" dirty="0"/>
          </a:p>
        </p:txBody>
      </p:sp>
      <p:sp>
        <p:nvSpPr>
          <p:cNvPr id="6" name="Footer Placeholder 5"/>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7" name="Slide Number Placeholder 6"/>
          <p:cNvSpPr>
            <a:spLocks noGrp="1"/>
          </p:cNvSpPr>
          <p:nvPr>
            <p:ph type="sldNum" sz="quarter" idx="12"/>
          </p:nvPr>
        </p:nvSpPr>
        <p:spPr/>
        <p:txBody>
          <a:bodyPr/>
          <a:lstStyle/>
          <a:p>
            <a:fld id="{A5C4CDD6-5111-484C-A832-64A228F2289D}" type="slidenum">
              <a:rPr lang="en-US" smtClean="0"/>
              <a:t>12</a:t>
            </a:fld>
            <a:endParaRPr lang="en-US"/>
          </a:p>
        </p:txBody>
      </p:sp>
    </p:spTree>
    <p:extLst>
      <p:ext uri="{BB962C8B-B14F-4D97-AF65-F5344CB8AC3E}">
        <p14:creationId xmlns:p14="http://schemas.microsoft.com/office/powerpoint/2010/main" val="341871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OF PPY</a:t>
            </a:r>
            <a:endParaRPr lang="en-US" dirty="0"/>
          </a:p>
        </p:txBody>
      </p:sp>
      <p:sp>
        <p:nvSpPr>
          <p:cNvPr id="3" name="Content Placeholder 2"/>
          <p:cNvSpPr>
            <a:spLocks noGrp="1"/>
          </p:cNvSpPr>
          <p:nvPr>
            <p:ph idx="1"/>
          </p:nvPr>
        </p:nvSpPr>
        <p:spPr>
          <a:xfrm>
            <a:off x="791863" y="1417638"/>
            <a:ext cx="6904338" cy="5129123"/>
          </a:xfrm>
        </p:spPr>
        <p:txBody>
          <a:bodyPr>
            <a:normAutofit fontScale="77500" lnSpcReduction="20000"/>
          </a:bodyPr>
          <a:lstStyle/>
          <a:p>
            <a:r>
              <a:rPr lang="en-US" dirty="0" smtClean="0"/>
              <a:t>For Institutions</a:t>
            </a:r>
          </a:p>
          <a:p>
            <a:pPr lvl="1"/>
            <a:r>
              <a:rPr lang="en-US" dirty="0" smtClean="0"/>
              <a:t>Increased coordination of services to students</a:t>
            </a:r>
          </a:p>
          <a:p>
            <a:pPr lvl="1"/>
            <a:r>
              <a:rPr lang="en-US" dirty="0"/>
              <a:t>L</a:t>
            </a:r>
            <a:r>
              <a:rPr lang="en-US" dirty="0" smtClean="0"/>
              <a:t>eveled-out </a:t>
            </a:r>
            <a:r>
              <a:rPr lang="en-US" dirty="0"/>
              <a:t>calendar</a:t>
            </a:r>
            <a:endParaRPr lang="en-US" dirty="0" smtClean="0"/>
          </a:p>
          <a:p>
            <a:pPr lvl="1"/>
            <a:r>
              <a:rPr lang="en-US" dirty="0" smtClean="0"/>
              <a:t>More time to develop positive pre-enrollment “relationship” with students</a:t>
            </a:r>
          </a:p>
          <a:p>
            <a:pPr lvl="1"/>
            <a:r>
              <a:rPr lang="en-US" dirty="0" smtClean="0"/>
              <a:t>Potential less student follow-up with increased accuracy from the Data Retrieval Tool</a:t>
            </a:r>
          </a:p>
          <a:p>
            <a:pPr lvl="1"/>
            <a:r>
              <a:rPr lang="en-US" dirty="0" smtClean="0"/>
              <a:t>More of a “continuous” process rather than an episodic process---continuous “touch-points”</a:t>
            </a:r>
          </a:p>
          <a:p>
            <a:pPr lvl="1"/>
            <a:r>
              <a:rPr lang="en-US" dirty="0" smtClean="0"/>
              <a:t>Opportunity to review internal aid processing options</a:t>
            </a:r>
          </a:p>
          <a:p>
            <a:pPr lvl="1"/>
            <a:r>
              <a:rPr lang="en-US" dirty="0" smtClean="0"/>
              <a:t>Opportunity for the financial aid process to take on more “institutional” ownership</a:t>
            </a:r>
          </a:p>
          <a:p>
            <a:pPr lvl="1"/>
            <a:r>
              <a:rPr lang="en-US" dirty="0" smtClean="0"/>
              <a:t>Opportunity to develop external “partners”</a:t>
            </a:r>
          </a:p>
          <a:p>
            <a:pPr lvl="1"/>
            <a:r>
              <a:rPr lang="en-US" dirty="0" smtClean="0"/>
              <a:t>Living up to “financial aid ‘CHANGES’”   </a:t>
            </a:r>
          </a:p>
          <a:p>
            <a:pPr lvl="1"/>
            <a:endParaRPr lang="en-US" dirty="0" smtClean="0"/>
          </a:p>
          <a:p>
            <a:pPr lvl="1"/>
            <a:endParaRPr lang="en-US" dirty="0"/>
          </a:p>
        </p:txBody>
      </p:sp>
      <p:pic>
        <p:nvPicPr>
          <p:cNvPr id="6" name="Picture 2" descr="Image result for emoji fa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2320" y="5906534"/>
            <a:ext cx="1554480" cy="951466"/>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7"/>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9" name="Slide Number Placeholder 8"/>
          <p:cNvSpPr>
            <a:spLocks noGrp="1"/>
          </p:cNvSpPr>
          <p:nvPr>
            <p:ph type="sldNum" sz="quarter" idx="12"/>
          </p:nvPr>
        </p:nvSpPr>
        <p:spPr/>
        <p:txBody>
          <a:bodyPr/>
          <a:lstStyle/>
          <a:p>
            <a:fld id="{A5C4CDD6-5111-484C-A832-64A228F2289D}" type="slidenum">
              <a:rPr lang="en-US" smtClean="0"/>
              <a:t>13</a:t>
            </a:fld>
            <a:endParaRPr lang="en-US"/>
          </a:p>
        </p:txBody>
      </p:sp>
    </p:spTree>
    <p:extLst>
      <p:ext uri="{BB962C8B-B14F-4D97-AF65-F5344CB8AC3E}">
        <p14:creationId xmlns:p14="http://schemas.microsoft.com/office/powerpoint/2010/main" val="153314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wipe(down)">
                                      <p:cBhvr>
                                        <p:cTn id="70" dur="580">
                                          <p:stCondLst>
                                            <p:cond delay="0"/>
                                          </p:stCondLst>
                                        </p:cTn>
                                        <p:tgtEl>
                                          <p:spTgt spid="6"/>
                                        </p:tgtEl>
                                      </p:cBhvr>
                                    </p:animEffect>
                                    <p:anim calcmode="lin" valueType="num">
                                      <p:cBhvr>
                                        <p:cTn id="7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6" dur="26">
                                          <p:stCondLst>
                                            <p:cond delay="650"/>
                                          </p:stCondLst>
                                        </p:cTn>
                                        <p:tgtEl>
                                          <p:spTgt spid="6"/>
                                        </p:tgtEl>
                                      </p:cBhvr>
                                      <p:to x="100000" y="60000"/>
                                    </p:animScale>
                                    <p:animScale>
                                      <p:cBhvr>
                                        <p:cTn id="77" dur="166" decel="50000">
                                          <p:stCondLst>
                                            <p:cond delay="676"/>
                                          </p:stCondLst>
                                        </p:cTn>
                                        <p:tgtEl>
                                          <p:spTgt spid="6"/>
                                        </p:tgtEl>
                                      </p:cBhvr>
                                      <p:to x="100000" y="100000"/>
                                    </p:animScale>
                                    <p:animScale>
                                      <p:cBhvr>
                                        <p:cTn id="78" dur="26">
                                          <p:stCondLst>
                                            <p:cond delay="1312"/>
                                          </p:stCondLst>
                                        </p:cTn>
                                        <p:tgtEl>
                                          <p:spTgt spid="6"/>
                                        </p:tgtEl>
                                      </p:cBhvr>
                                      <p:to x="100000" y="80000"/>
                                    </p:animScale>
                                    <p:animScale>
                                      <p:cBhvr>
                                        <p:cTn id="79" dur="166" decel="50000">
                                          <p:stCondLst>
                                            <p:cond delay="1338"/>
                                          </p:stCondLst>
                                        </p:cTn>
                                        <p:tgtEl>
                                          <p:spTgt spid="6"/>
                                        </p:tgtEl>
                                      </p:cBhvr>
                                      <p:to x="100000" y="100000"/>
                                    </p:animScale>
                                    <p:animScale>
                                      <p:cBhvr>
                                        <p:cTn id="80" dur="26">
                                          <p:stCondLst>
                                            <p:cond delay="1642"/>
                                          </p:stCondLst>
                                        </p:cTn>
                                        <p:tgtEl>
                                          <p:spTgt spid="6"/>
                                        </p:tgtEl>
                                      </p:cBhvr>
                                      <p:to x="100000" y="90000"/>
                                    </p:animScale>
                                    <p:animScale>
                                      <p:cBhvr>
                                        <p:cTn id="81" dur="166" decel="50000">
                                          <p:stCondLst>
                                            <p:cond delay="1668"/>
                                          </p:stCondLst>
                                        </p:cTn>
                                        <p:tgtEl>
                                          <p:spTgt spid="6"/>
                                        </p:tgtEl>
                                      </p:cBhvr>
                                      <p:to x="100000" y="100000"/>
                                    </p:animScale>
                                    <p:animScale>
                                      <p:cBhvr>
                                        <p:cTn id="82" dur="26">
                                          <p:stCondLst>
                                            <p:cond delay="1808"/>
                                          </p:stCondLst>
                                        </p:cTn>
                                        <p:tgtEl>
                                          <p:spTgt spid="6"/>
                                        </p:tgtEl>
                                      </p:cBhvr>
                                      <p:to x="100000" y="95000"/>
                                    </p:animScale>
                                    <p:animScale>
                                      <p:cBhvr>
                                        <p:cTn id="8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 OF PPY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For Institutions</a:t>
            </a:r>
          </a:p>
          <a:p>
            <a:pPr lvl="1"/>
            <a:r>
              <a:rPr lang="en-US" dirty="0" smtClean="0"/>
              <a:t>Disruption of long-established calendars</a:t>
            </a:r>
          </a:p>
          <a:p>
            <a:pPr lvl="1"/>
            <a:r>
              <a:rPr lang="en-US" dirty="0" smtClean="0"/>
              <a:t>Possible shuffling of personnel</a:t>
            </a:r>
          </a:p>
          <a:p>
            <a:pPr lvl="1"/>
            <a:r>
              <a:rPr lang="en-US" dirty="0" smtClean="0"/>
              <a:t>System Readiness</a:t>
            </a:r>
          </a:p>
          <a:p>
            <a:pPr lvl="1"/>
            <a:r>
              <a:rPr lang="en-US" dirty="0" smtClean="0"/>
              <a:t>Lack of internal coordination</a:t>
            </a:r>
          </a:p>
          <a:p>
            <a:pPr lvl="1"/>
            <a:r>
              <a:rPr lang="en-US" dirty="0" smtClean="0"/>
              <a:t>Perceived risk---multiple…budgets…conflicting data</a:t>
            </a:r>
          </a:p>
          <a:p>
            <a:pPr lvl="1"/>
            <a:r>
              <a:rPr lang="en-US" dirty="0" smtClean="0"/>
              <a:t>Lack of appropriate modeling/estimating</a:t>
            </a:r>
          </a:p>
          <a:p>
            <a:pPr lvl="1"/>
            <a:r>
              <a:rPr lang="en-US" dirty="0" smtClean="0"/>
              <a:t>More time for students and families to “negotiate”</a:t>
            </a:r>
          </a:p>
          <a:p>
            <a:pPr lvl="1"/>
            <a:r>
              <a:rPr lang="en-US" dirty="0" smtClean="0"/>
              <a:t>Opportunity for unethical behavior</a:t>
            </a:r>
          </a:p>
          <a:p>
            <a:pPr lvl="1"/>
            <a:r>
              <a:rPr lang="en-US" dirty="0" smtClean="0"/>
              <a:t>More time for possible melt</a:t>
            </a:r>
          </a:p>
          <a:p>
            <a:pPr lvl="1"/>
            <a:r>
              <a:rPr lang="en-US" dirty="0" smtClean="0"/>
              <a:t>Negative enrollment impact</a:t>
            </a:r>
          </a:p>
          <a:p>
            <a:pPr lvl="1"/>
            <a:r>
              <a:rPr lang="en-US" dirty="0" smtClean="0"/>
              <a:t>The UNKNOWN</a:t>
            </a:r>
          </a:p>
          <a:p>
            <a:pPr lvl="1"/>
            <a:r>
              <a:rPr lang="en-US" dirty="0"/>
              <a:t>Living up to “financial aid ‘</a:t>
            </a:r>
            <a:r>
              <a:rPr lang="en-US" dirty="0" smtClean="0"/>
              <a:t>CHANGES  </a:t>
            </a:r>
            <a:endParaRPr lang="en-US" dirty="0"/>
          </a:p>
        </p:txBody>
      </p:sp>
      <p:pic>
        <p:nvPicPr>
          <p:cNvPr id="4" name="Picture 2" descr="Image result for emoji fa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876800"/>
            <a:ext cx="1554480" cy="951466"/>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8" name="Slide Number Placeholder 7"/>
          <p:cNvSpPr>
            <a:spLocks noGrp="1"/>
          </p:cNvSpPr>
          <p:nvPr>
            <p:ph type="sldNum" sz="quarter" idx="12"/>
          </p:nvPr>
        </p:nvSpPr>
        <p:spPr/>
        <p:txBody>
          <a:bodyPr/>
          <a:lstStyle/>
          <a:p>
            <a:fld id="{A5C4CDD6-5111-484C-A832-64A228F2289D}" type="slidenum">
              <a:rPr lang="en-US" smtClean="0"/>
              <a:t>14</a:t>
            </a:fld>
            <a:endParaRPr lang="en-US"/>
          </a:p>
        </p:txBody>
      </p:sp>
    </p:spTree>
    <p:extLst>
      <p:ext uri="{BB962C8B-B14F-4D97-AF65-F5344CB8AC3E}">
        <p14:creationId xmlns:p14="http://schemas.microsoft.com/office/powerpoint/2010/main" val="373424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fade">
                                      <p:cBhvr>
                                        <p:cTn id="77" dur="1000"/>
                                        <p:tgtEl>
                                          <p:spTgt spid="3">
                                            <p:txEl>
                                              <p:pRg st="11" end="11"/>
                                            </p:txEl>
                                          </p:spTgt>
                                        </p:tgtEl>
                                      </p:cBhvr>
                                    </p:animEffect>
                                    <p:anim calcmode="lin" valueType="num">
                                      <p:cBhvr>
                                        <p:cTn id="7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Effect transition="in" filter="fade">
                                      <p:cBhvr>
                                        <p:cTn id="84" dur="1000"/>
                                        <p:tgtEl>
                                          <p:spTgt spid="3">
                                            <p:txEl>
                                              <p:pRg st="12" end="12"/>
                                            </p:txEl>
                                          </p:spTgt>
                                        </p:tgtEl>
                                      </p:cBhvr>
                                    </p:animEffect>
                                    <p:anim calcmode="lin" valueType="num">
                                      <p:cBhvr>
                                        <p:cTn id="8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nodeType="click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wipe(down)">
                                      <p:cBhvr>
                                        <p:cTn id="91" dur="580">
                                          <p:stCondLst>
                                            <p:cond delay="0"/>
                                          </p:stCondLst>
                                        </p:cTn>
                                        <p:tgtEl>
                                          <p:spTgt spid="4"/>
                                        </p:tgtEl>
                                      </p:cBhvr>
                                    </p:animEffect>
                                    <p:anim calcmode="lin" valueType="num">
                                      <p:cBhvr>
                                        <p:cTn id="9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97" dur="26">
                                          <p:stCondLst>
                                            <p:cond delay="650"/>
                                          </p:stCondLst>
                                        </p:cTn>
                                        <p:tgtEl>
                                          <p:spTgt spid="4"/>
                                        </p:tgtEl>
                                      </p:cBhvr>
                                      <p:to x="100000" y="60000"/>
                                    </p:animScale>
                                    <p:animScale>
                                      <p:cBhvr>
                                        <p:cTn id="98" dur="166" decel="50000">
                                          <p:stCondLst>
                                            <p:cond delay="676"/>
                                          </p:stCondLst>
                                        </p:cTn>
                                        <p:tgtEl>
                                          <p:spTgt spid="4"/>
                                        </p:tgtEl>
                                      </p:cBhvr>
                                      <p:to x="100000" y="100000"/>
                                    </p:animScale>
                                    <p:animScale>
                                      <p:cBhvr>
                                        <p:cTn id="99" dur="26">
                                          <p:stCondLst>
                                            <p:cond delay="1312"/>
                                          </p:stCondLst>
                                        </p:cTn>
                                        <p:tgtEl>
                                          <p:spTgt spid="4"/>
                                        </p:tgtEl>
                                      </p:cBhvr>
                                      <p:to x="100000" y="80000"/>
                                    </p:animScale>
                                    <p:animScale>
                                      <p:cBhvr>
                                        <p:cTn id="100" dur="166" decel="50000">
                                          <p:stCondLst>
                                            <p:cond delay="1338"/>
                                          </p:stCondLst>
                                        </p:cTn>
                                        <p:tgtEl>
                                          <p:spTgt spid="4"/>
                                        </p:tgtEl>
                                      </p:cBhvr>
                                      <p:to x="100000" y="100000"/>
                                    </p:animScale>
                                    <p:animScale>
                                      <p:cBhvr>
                                        <p:cTn id="101" dur="26">
                                          <p:stCondLst>
                                            <p:cond delay="1642"/>
                                          </p:stCondLst>
                                        </p:cTn>
                                        <p:tgtEl>
                                          <p:spTgt spid="4"/>
                                        </p:tgtEl>
                                      </p:cBhvr>
                                      <p:to x="100000" y="90000"/>
                                    </p:animScale>
                                    <p:animScale>
                                      <p:cBhvr>
                                        <p:cTn id="102" dur="166" decel="50000">
                                          <p:stCondLst>
                                            <p:cond delay="1668"/>
                                          </p:stCondLst>
                                        </p:cTn>
                                        <p:tgtEl>
                                          <p:spTgt spid="4"/>
                                        </p:tgtEl>
                                      </p:cBhvr>
                                      <p:to x="100000" y="100000"/>
                                    </p:animScale>
                                    <p:animScale>
                                      <p:cBhvr>
                                        <p:cTn id="103" dur="26">
                                          <p:stCondLst>
                                            <p:cond delay="1808"/>
                                          </p:stCondLst>
                                        </p:cTn>
                                        <p:tgtEl>
                                          <p:spTgt spid="4"/>
                                        </p:tgtEl>
                                      </p:cBhvr>
                                      <p:to x="100000" y="95000"/>
                                    </p:animScale>
                                    <p:animScale>
                                      <p:cBhvr>
                                        <p:cTn id="10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Good Read</a:t>
            </a:r>
            <a:endParaRPr lang="en-US" dirty="0"/>
          </a:p>
        </p:txBody>
      </p:sp>
      <p:pic>
        <p:nvPicPr>
          <p:cNvPr id="6" name="Content Placeholder 5"/>
          <p:cNvPicPr>
            <a:picLocks noGrp="1" noChangeAspect="1"/>
          </p:cNvPicPr>
          <p:nvPr>
            <p:ph idx="1"/>
          </p:nvPr>
        </p:nvPicPr>
        <p:blipFill>
          <a:blip r:embed="rId2"/>
          <a:stretch>
            <a:fillRect/>
          </a:stretch>
        </p:blipFill>
        <p:spPr>
          <a:xfrm>
            <a:off x="546957" y="1600200"/>
            <a:ext cx="8050085" cy="4525963"/>
          </a:xfrm>
          <a:prstGeom prst="rect">
            <a:avLst/>
          </a:prstGeom>
        </p:spPr>
      </p:pic>
      <p:sp>
        <p:nvSpPr>
          <p:cNvPr id="7" name="Footer Placeholder 6"/>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8" name="Slide Number Placeholder 7"/>
          <p:cNvSpPr>
            <a:spLocks noGrp="1"/>
          </p:cNvSpPr>
          <p:nvPr>
            <p:ph type="sldNum" sz="quarter" idx="12"/>
          </p:nvPr>
        </p:nvSpPr>
        <p:spPr/>
        <p:txBody>
          <a:bodyPr/>
          <a:lstStyle/>
          <a:p>
            <a:fld id="{A5C4CDD6-5111-484C-A832-64A228F2289D}" type="slidenum">
              <a:rPr lang="en-US" smtClean="0"/>
              <a:t>15</a:t>
            </a:fld>
            <a:endParaRPr lang="en-US"/>
          </a:p>
        </p:txBody>
      </p:sp>
    </p:spTree>
    <p:extLst>
      <p:ext uri="{BB962C8B-B14F-4D97-AF65-F5344CB8AC3E}">
        <p14:creationId xmlns:p14="http://schemas.microsoft.com/office/powerpoint/2010/main" val="1013061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of Institutions</a:t>
            </a:r>
            <a:endParaRPr lang="en-US" dirty="0"/>
          </a:p>
        </p:txBody>
      </p:sp>
      <p:pic>
        <p:nvPicPr>
          <p:cNvPr id="6" name="Content Placeholder 5"/>
          <p:cNvPicPr>
            <a:picLocks noGrp="1" noChangeAspect="1"/>
          </p:cNvPicPr>
          <p:nvPr>
            <p:ph idx="1"/>
          </p:nvPr>
        </p:nvPicPr>
        <p:blipFill>
          <a:blip r:embed="rId2"/>
          <a:stretch>
            <a:fillRect/>
          </a:stretch>
        </p:blipFill>
        <p:spPr>
          <a:xfrm>
            <a:off x="546957" y="1600200"/>
            <a:ext cx="8050085" cy="4525963"/>
          </a:xfrm>
          <a:prstGeom prst="rect">
            <a:avLst/>
          </a:prstGeom>
        </p:spPr>
      </p:pic>
      <p:sp>
        <p:nvSpPr>
          <p:cNvPr id="7" name="Footer Placeholder 6"/>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8" name="Slide Number Placeholder 7"/>
          <p:cNvSpPr>
            <a:spLocks noGrp="1"/>
          </p:cNvSpPr>
          <p:nvPr>
            <p:ph type="sldNum" sz="quarter" idx="12"/>
          </p:nvPr>
        </p:nvSpPr>
        <p:spPr/>
        <p:txBody>
          <a:bodyPr/>
          <a:lstStyle/>
          <a:p>
            <a:fld id="{A5C4CDD6-5111-484C-A832-64A228F2289D}" type="slidenum">
              <a:rPr lang="en-US" smtClean="0"/>
              <a:t>16</a:t>
            </a:fld>
            <a:endParaRPr lang="en-US"/>
          </a:p>
        </p:txBody>
      </p:sp>
    </p:spTree>
    <p:extLst>
      <p:ext uri="{BB962C8B-B14F-4D97-AF65-F5344CB8AC3E}">
        <p14:creationId xmlns:p14="http://schemas.microsoft.com/office/powerpoint/2010/main" val="988084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Response</a:t>
            </a:r>
            <a:endParaRPr lang="en-US" dirty="0"/>
          </a:p>
        </p:txBody>
      </p:sp>
      <p:pic>
        <p:nvPicPr>
          <p:cNvPr id="6" name="Content Placeholder 5"/>
          <p:cNvPicPr>
            <a:picLocks noGrp="1" noChangeAspect="1"/>
          </p:cNvPicPr>
          <p:nvPr>
            <p:ph idx="1"/>
          </p:nvPr>
        </p:nvPicPr>
        <p:blipFill>
          <a:blip r:embed="rId2"/>
          <a:stretch>
            <a:fillRect/>
          </a:stretch>
        </p:blipFill>
        <p:spPr>
          <a:xfrm>
            <a:off x="546957" y="1600200"/>
            <a:ext cx="8050085" cy="4525963"/>
          </a:xfrm>
          <a:prstGeom prst="rect">
            <a:avLst/>
          </a:prstGeom>
        </p:spPr>
      </p:pic>
      <p:sp>
        <p:nvSpPr>
          <p:cNvPr id="7" name="Footer Placeholder 6"/>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8" name="Slide Number Placeholder 7"/>
          <p:cNvSpPr>
            <a:spLocks noGrp="1"/>
          </p:cNvSpPr>
          <p:nvPr>
            <p:ph type="sldNum" sz="quarter" idx="12"/>
          </p:nvPr>
        </p:nvSpPr>
        <p:spPr/>
        <p:txBody>
          <a:bodyPr/>
          <a:lstStyle/>
          <a:p>
            <a:fld id="{A5C4CDD6-5111-484C-A832-64A228F2289D}" type="slidenum">
              <a:rPr lang="en-US" smtClean="0"/>
              <a:t>17</a:t>
            </a:fld>
            <a:endParaRPr lang="en-US"/>
          </a:p>
        </p:txBody>
      </p:sp>
    </p:spTree>
    <p:extLst>
      <p:ext uri="{BB962C8B-B14F-4D97-AF65-F5344CB8AC3E}">
        <p14:creationId xmlns:p14="http://schemas.microsoft.com/office/powerpoint/2010/main" val="3141372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 of PPY Significance</a:t>
            </a:r>
            <a:endParaRPr lang="en-US" dirty="0"/>
          </a:p>
        </p:txBody>
      </p:sp>
      <p:pic>
        <p:nvPicPr>
          <p:cNvPr id="6" name="Content Placeholder 5"/>
          <p:cNvPicPr>
            <a:picLocks noGrp="1" noChangeAspect="1"/>
          </p:cNvPicPr>
          <p:nvPr>
            <p:ph idx="1"/>
          </p:nvPr>
        </p:nvPicPr>
        <p:blipFill>
          <a:blip r:embed="rId2"/>
          <a:stretch>
            <a:fillRect/>
          </a:stretch>
        </p:blipFill>
        <p:spPr>
          <a:xfrm>
            <a:off x="546957" y="1600200"/>
            <a:ext cx="8050085" cy="4525963"/>
          </a:xfrm>
          <a:prstGeom prst="rect">
            <a:avLst/>
          </a:prstGeom>
        </p:spPr>
      </p:pic>
      <p:sp>
        <p:nvSpPr>
          <p:cNvPr id="7" name="Footer Placeholder 6"/>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8" name="Slide Number Placeholder 7"/>
          <p:cNvSpPr>
            <a:spLocks noGrp="1"/>
          </p:cNvSpPr>
          <p:nvPr>
            <p:ph type="sldNum" sz="quarter" idx="12"/>
          </p:nvPr>
        </p:nvSpPr>
        <p:spPr/>
        <p:txBody>
          <a:bodyPr/>
          <a:lstStyle/>
          <a:p>
            <a:fld id="{A5C4CDD6-5111-484C-A832-64A228F2289D}" type="slidenum">
              <a:rPr lang="en-US" smtClean="0"/>
              <a:t>18</a:t>
            </a:fld>
            <a:endParaRPr lang="en-US"/>
          </a:p>
        </p:txBody>
      </p:sp>
    </p:spTree>
    <p:extLst>
      <p:ext uri="{BB962C8B-B14F-4D97-AF65-F5344CB8AC3E}">
        <p14:creationId xmlns:p14="http://schemas.microsoft.com/office/powerpoint/2010/main" val="2507586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the Temperature</a:t>
            </a:r>
            <a:endParaRPr lang="en-US" dirty="0"/>
          </a:p>
        </p:txBody>
      </p:sp>
      <p:pic>
        <p:nvPicPr>
          <p:cNvPr id="6" name="Content Placeholder 5"/>
          <p:cNvPicPr>
            <a:picLocks noGrp="1" noChangeAspect="1"/>
          </p:cNvPicPr>
          <p:nvPr>
            <p:ph idx="1"/>
          </p:nvPr>
        </p:nvPicPr>
        <p:blipFill>
          <a:blip r:embed="rId2"/>
          <a:stretch>
            <a:fillRect/>
          </a:stretch>
        </p:blipFill>
        <p:spPr>
          <a:xfrm>
            <a:off x="546957" y="1600200"/>
            <a:ext cx="8050085" cy="4525963"/>
          </a:xfrm>
          <a:prstGeom prst="rect">
            <a:avLst/>
          </a:prstGeom>
        </p:spPr>
      </p:pic>
      <p:sp>
        <p:nvSpPr>
          <p:cNvPr id="7" name="Footer Placeholder 6"/>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8" name="Slide Number Placeholder 7"/>
          <p:cNvSpPr>
            <a:spLocks noGrp="1"/>
          </p:cNvSpPr>
          <p:nvPr>
            <p:ph type="sldNum" sz="quarter" idx="12"/>
          </p:nvPr>
        </p:nvSpPr>
        <p:spPr/>
        <p:txBody>
          <a:bodyPr/>
          <a:lstStyle/>
          <a:p>
            <a:fld id="{A5C4CDD6-5111-484C-A832-64A228F2289D}" type="slidenum">
              <a:rPr lang="en-US" smtClean="0"/>
              <a:t>19</a:t>
            </a:fld>
            <a:endParaRPr lang="en-US"/>
          </a:p>
        </p:txBody>
      </p:sp>
    </p:spTree>
    <p:extLst>
      <p:ext uri="{BB962C8B-B14F-4D97-AF65-F5344CB8AC3E}">
        <p14:creationId xmlns:p14="http://schemas.microsoft.com/office/powerpoint/2010/main" val="365200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30,000  Foot Blended View</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Viewed from an aid administrator perspective</a:t>
            </a:r>
          </a:p>
          <a:p>
            <a:pPr marL="0" indent="0">
              <a:buNone/>
            </a:pPr>
            <a:endParaRPr lang="en-US" dirty="0" smtClean="0"/>
          </a:p>
          <a:p>
            <a:pPr marL="0" indent="0">
              <a:buNone/>
            </a:pPr>
            <a:r>
              <a:rPr lang="en-US" dirty="0" smtClean="0"/>
              <a:t>Viewed from a college access/success perspective</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5" name="Slide Number Placeholder 4"/>
          <p:cNvSpPr>
            <a:spLocks noGrp="1"/>
          </p:cNvSpPr>
          <p:nvPr>
            <p:ph type="sldNum" sz="quarter" idx="12"/>
          </p:nvPr>
        </p:nvSpPr>
        <p:spPr/>
        <p:txBody>
          <a:bodyPr/>
          <a:lstStyle/>
          <a:p>
            <a:fld id="{A5C4CDD6-5111-484C-A832-64A228F2289D}" type="slidenum">
              <a:rPr lang="en-US" smtClean="0"/>
              <a:t>2</a:t>
            </a:fld>
            <a:endParaRPr lang="en-US"/>
          </a:p>
        </p:txBody>
      </p:sp>
    </p:spTree>
    <p:extLst>
      <p:ext uri="{BB962C8B-B14F-4D97-AF65-F5344CB8AC3E}">
        <p14:creationId xmlns:p14="http://schemas.microsoft.com/office/powerpoint/2010/main" val="73609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Responses</a:t>
            </a:r>
            <a:endParaRPr lang="en-US" dirty="0"/>
          </a:p>
        </p:txBody>
      </p:sp>
      <p:pic>
        <p:nvPicPr>
          <p:cNvPr id="6" name="Content Placeholder 5"/>
          <p:cNvPicPr>
            <a:picLocks noGrp="1" noChangeAspect="1"/>
          </p:cNvPicPr>
          <p:nvPr>
            <p:ph idx="1"/>
          </p:nvPr>
        </p:nvPicPr>
        <p:blipFill>
          <a:blip r:embed="rId2"/>
          <a:stretch>
            <a:fillRect/>
          </a:stretch>
        </p:blipFill>
        <p:spPr>
          <a:xfrm>
            <a:off x="546957" y="1600200"/>
            <a:ext cx="8050085" cy="4525963"/>
          </a:xfrm>
          <a:prstGeom prst="rect">
            <a:avLst/>
          </a:prstGeom>
        </p:spPr>
      </p:pic>
      <p:sp>
        <p:nvSpPr>
          <p:cNvPr id="7" name="Footer Placeholder 6"/>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8" name="Slide Number Placeholder 7"/>
          <p:cNvSpPr>
            <a:spLocks noGrp="1"/>
          </p:cNvSpPr>
          <p:nvPr>
            <p:ph type="sldNum" sz="quarter" idx="12"/>
          </p:nvPr>
        </p:nvSpPr>
        <p:spPr/>
        <p:txBody>
          <a:bodyPr/>
          <a:lstStyle/>
          <a:p>
            <a:fld id="{A5C4CDD6-5111-484C-A832-64A228F2289D}" type="slidenum">
              <a:rPr lang="en-US" smtClean="0"/>
              <a:t>20</a:t>
            </a:fld>
            <a:endParaRPr lang="en-US"/>
          </a:p>
        </p:txBody>
      </p:sp>
    </p:spTree>
    <p:extLst>
      <p:ext uri="{BB962C8B-B14F-4D97-AF65-F5344CB8AC3E}">
        <p14:creationId xmlns:p14="http://schemas.microsoft.com/office/powerpoint/2010/main" val="698989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Obstacles to PPY</a:t>
            </a:r>
            <a:endParaRPr lang="en-US" dirty="0"/>
          </a:p>
        </p:txBody>
      </p:sp>
      <p:pic>
        <p:nvPicPr>
          <p:cNvPr id="6" name="Content Placeholder 5"/>
          <p:cNvPicPr>
            <a:picLocks noGrp="1" noChangeAspect="1"/>
          </p:cNvPicPr>
          <p:nvPr>
            <p:ph idx="1"/>
          </p:nvPr>
        </p:nvPicPr>
        <p:blipFill>
          <a:blip r:embed="rId2"/>
          <a:stretch>
            <a:fillRect/>
          </a:stretch>
        </p:blipFill>
        <p:spPr>
          <a:xfrm>
            <a:off x="546957" y="1600200"/>
            <a:ext cx="8050085" cy="4525963"/>
          </a:xfrm>
          <a:prstGeom prst="rect">
            <a:avLst/>
          </a:prstGeom>
        </p:spPr>
      </p:pic>
      <p:sp>
        <p:nvSpPr>
          <p:cNvPr id="7" name="Footer Placeholder 6"/>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8" name="Slide Number Placeholder 7"/>
          <p:cNvSpPr>
            <a:spLocks noGrp="1"/>
          </p:cNvSpPr>
          <p:nvPr>
            <p:ph type="sldNum" sz="quarter" idx="12"/>
          </p:nvPr>
        </p:nvSpPr>
        <p:spPr/>
        <p:txBody>
          <a:bodyPr/>
          <a:lstStyle/>
          <a:p>
            <a:fld id="{A5C4CDD6-5111-484C-A832-64A228F2289D}" type="slidenum">
              <a:rPr lang="en-US" smtClean="0"/>
              <a:t>21</a:t>
            </a:fld>
            <a:endParaRPr lang="en-US"/>
          </a:p>
        </p:txBody>
      </p:sp>
    </p:spTree>
    <p:extLst>
      <p:ext uri="{BB962C8B-B14F-4D97-AF65-F5344CB8AC3E}">
        <p14:creationId xmlns:p14="http://schemas.microsoft.com/office/powerpoint/2010/main" val="1647582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Changes by Selectivity</a:t>
            </a:r>
            <a:endParaRPr lang="en-US" dirty="0"/>
          </a:p>
        </p:txBody>
      </p:sp>
      <p:pic>
        <p:nvPicPr>
          <p:cNvPr id="6" name="Content Placeholder 5"/>
          <p:cNvPicPr>
            <a:picLocks noGrp="1" noChangeAspect="1"/>
          </p:cNvPicPr>
          <p:nvPr>
            <p:ph idx="1"/>
          </p:nvPr>
        </p:nvPicPr>
        <p:blipFill>
          <a:blip r:embed="rId2"/>
          <a:stretch>
            <a:fillRect/>
          </a:stretch>
        </p:blipFill>
        <p:spPr>
          <a:xfrm>
            <a:off x="546957" y="1600200"/>
            <a:ext cx="8050085" cy="4525963"/>
          </a:xfrm>
          <a:prstGeom prst="rect">
            <a:avLst/>
          </a:prstGeom>
        </p:spPr>
      </p:pic>
      <p:sp>
        <p:nvSpPr>
          <p:cNvPr id="7" name="Footer Placeholder 6"/>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8" name="Slide Number Placeholder 7"/>
          <p:cNvSpPr>
            <a:spLocks noGrp="1"/>
          </p:cNvSpPr>
          <p:nvPr>
            <p:ph type="sldNum" sz="quarter" idx="12"/>
          </p:nvPr>
        </p:nvSpPr>
        <p:spPr/>
        <p:txBody>
          <a:bodyPr/>
          <a:lstStyle/>
          <a:p>
            <a:fld id="{A5C4CDD6-5111-484C-A832-64A228F2289D}" type="slidenum">
              <a:rPr lang="en-US" smtClean="0"/>
              <a:t>22</a:t>
            </a:fld>
            <a:endParaRPr lang="en-US"/>
          </a:p>
        </p:txBody>
      </p:sp>
    </p:spTree>
    <p:extLst>
      <p:ext uri="{BB962C8B-B14F-4D97-AF65-F5344CB8AC3E}">
        <p14:creationId xmlns:p14="http://schemas.microsoft.com/office/powerpoint/2010/main" val="17275026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Student/Family Perception</a:t>
            </a:r>
            <a:br>
              <a:rPr lang="en-US" dirty="0" smtClean="0"/>
            </a:br>
            <a:r>
              <a:rPr lang="en-US" dirty="0" smtClean="0"/>
              <a:t>Award Timing</a:t>
            </a:r>
            <a:endParaRPr lang="en-US" dirty="0"/>
          </a:p>
        </p:txBody>
      </p:sp>
      <p:pic>
        <p:nvPicPr>
          <p:cNvPr id="6" name="Content Placeholder 5"/>
          <p:cNvPicPr>
            <a:picLocks noGrp="1" noChangeAspect="1"/>
          </p:cNvPicPr>
          <p:nvPr>
            <p:ph idx="1"/>
          </p:nvPr>
        </p:nvPicPr>
        <p:blipFill>
          <a:blip r:embed="rId2"/>
          <a:stretch>
            <a:fillRect/>
          </a:stretch>
        </p:blipFill>
        <p:spPr>
          <a:xfrm>
            <a:off x="546957" y="1600200"/>
            <a:ext cx="8050085" cy="4525963"/>
          </a:xfrm>
          <a:prstGeom prst="rect">
            <a:avLst/>
          </a:prstGeom>
        </p:spPr>
      </p:pic>
      <p:sp>
        <p:nvSpPr>
          <p:cNvPr id="7" name="Footer Placeholder 6"/>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8" name="Slide Number Placeholder 7"/>
          <p:cNvSpPr>
            <a:spLocks noGrp="1"/>
          </p:cNvSpPr>
          <p:nvPr>
            <p:ph type="sldNum" sz="quarter" idx="12"/>
          </p:nvPr>
        </p:nvSpPr>
        <p:spPr/>
        <p:txBody>
          <a:bodyPr/>
          <a:lstStyle/>
          <a:p>
            <a:fld id="{A5C4CDD6-5111-484C-A832-64A228F2289D}" type="slidenum">
              <a:rPr lang="en-US" smtClean="0"/>
              <a:t>23</a:t>
            </a:fld>
            <a:endParaRPr lang="en-US"/>
          </a:p>
        </p:txBody>
      </p:sp>
    </p:spTree>
    <p:extLst>
      <p:ext uri="{BB962C8B-B14F-4D97-AF65-F5344CB8AC3E}">
        <p14:creationId xmlns:p14="http://schemas.microsoft.com/office/powerpoint/2010/main" val="30625292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Institutional Trends Responding to PPY</a:t>
            </a:r>
            <a:endParaRPr lang="en-US" dirty="0"/>
          </a:p>
        </p:txBody>
      </p:sp>
      <p:pic>
        <p:nvPicPr>
          <p:cNvPr id="6" name="Content Placeholder 5"/>
          <p:cNvPicPr>
            <a:picLocks noGrp="1" noChangeAspect="1"/>
          </p:cNvPicPr>
          <p:nvPr>
            <p:ph idx="1"/>
          </p:nvPr>
        </p:nvPicPr>
        <p:blipFill>
          <a:blip r:embed="rId2"/>
          <a:stretch>
            <a:fillRect/>
          </a:stretch>
        </p:blipFill>
        <p:spPr>
          <a:xfrm>
            <a:off x="546957" y="1600200"/>
            <a:ext cx="8050085" cy="4525963"/>
          </a:xfrm>
          <a:prstGeom prst="rect">
            <a:avLst/>
          </a:prstGeom>
        </p:spPr>
      </p:pic>
      <p:sp>
        <p:nvSpPr>
          <p:cNvPr id="7" name="Footer Placeholder 6"/>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8" name="Slide Number Placeholder 7"/>
          <p:cNvSpPr>
            <a:spLocks noGrp="1"/>
          </p:cNvSpPr>
          <p:nvPr>
            <p:ph type="sldNum" sz="quarter" idx="12"/>
          </p:nvPr>
        </p:nvSpPr>
        <p:spPr/>
        <p:txBody>
          <a:bodyPr/>
          <a:lstStyle/>
          <a:p>
            <a:fld id="{A5C4CDD6-5111-484C-A832-64A228F2289D}" type="slidenum">
              <a:rPr lang="en-US" smtClean="0"/>
              <a:t>24</a:t>
            </a:fld>
            <a:endParaRPr lang="en-US"/>
          </a:p>
        </p:txBody>
      </p:sp>
    </p:spTree>
    <p:extLst>
      <p:ext uri="{BB962C8B-B14F-4D97-AF65-F5344CB8AC3E}">
        <p14:creationId xmlns:p14="http://schemas.microsoft.com/office/powerpoint/2010/main" val="1128244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CONFLICTING DATA</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sz="3600" dirty="0"/>
              <a:t>GEN-16-14: 2017-2018 Early FAFSA </a:t>
            </a:r>
            <a:r>
              <a:rPr lang="en-US" sz="3600" dirty="0" smtClean="0"/>
              <a:t>Identification </a:t>
            </a:r>
            <a:r>
              <a:rPr lang="en-US" sz="3600" dirty="0"/>
              <a:t>and Resolution of Conflicting Information</a:t>
            </a:r>
          </a:p>
          <a:p>
            <a:r>
              <a:rPr lang="en-US" dirty="0" smtClean="0"/>
              <a:t>17-18 ISIR </a:t>
            </a:r>
            <a:r>
              <a:rPr lang="en-US" dirty="0"/>
              <a:t>will be flagged with a ‘C’ code and a special new Comment Code </a:t>
            </a:r>
            <a:r>
              <a:rPr lang="en-US" dirty="0" smtClean="0"/>
              <a:t>399 for “significant” differences and no disbursement until resolved</a:t>
            </a:r>
          </a:p>
          <a:p>
            <a:pPr lvl="1"/>
            <a:r>
              <a:rPr lang="en-US" dirty="0" smtClean="0"/>
              <a:t>Exceptions</a:t>
            </a:r>
          </a:p>
          <a:p>
            <a:pPr lvl="2"/>
            <a:r>
              <a:rPr lang="en-US" dirty="0" smtClean="0"/>
              <a:t>Student </a:t>
            </a:r>
            <a:r>
              <a:rPr lang="en-US" dirty="0"/>
              <a:t>not expected to be Pell Grant eligible based </a:t>
            </a:r>
            <a:r>
              <a:rPr lang="en-US" dirty="0" smtClean="0"/>
              <a:t>on </a:t>
            </a:r>
            <a:r>
              <a:rPr lang="en-US" dirty="0"/>
              <a:t>the </a:t>
            </a:r>
            <a:r>
              <a:rPr lang="en-US" dirty="0" smtClean="0"/>
              <a:t>17-18 ISIR</a:t>
            </a:r>
          </a:p>
          <a:p>
            <a:pPr lvl="2"/>
            <a:r>
              <a:rPr lang="en-US" dirty="0"/>
              <a:t>D</a:t>
            </a:r>
            <a:r>
              <a:rPr lang="en-US" dirty="0" smtClean="0"/>
              <a:t>ependency status changed </a:t>
            </a:r>
            <a:r>
              <a:rPr lang="en-US" dirty="0"/>
              <a:t>between the two FAFSA </a:t>
            </a:r>
            <a:r>
              <a:rPr lang="en-US" dirty="0" smtClean="0"/>
              <a:t>years</a:t>
            </a:r>
            <a:endParaRPr lang="en-US" dirty="0"/>
          </a:p>
          <a:p>
            <a:pPr lvl="2"/>
            <a:r>
              <a:rPr lang="en-US" dirty="0"/>
              <a:t>M</a:t>
            </a:r>
            <a:r>
              <a:rPr lang="en-US" dirty="0" smtClean="0"/>
              <a:t>arital status changed </a:t>
            </a:r>
            <a:r>
              <a:rPr lang="en-US" dirty="0"/>
              <a:t>between the two FAFSA </a:t>
            </a:r>
            <a:r>
              <a:rPr lang="en-US" dirty="0" smtClean="0"/>
              <a:t>years</a:t>
            </a:r>
            <a:endParaRPr lang="en-US" dirty="0"/>
          </a:p>
          <a:p>
            <a:pPr lvl="2"/>
            <a:r>
              <a:rPr lang="en-US" dirty="0" smtClean="0"/>
              <a:t>Professional </a:t>
            </a:r>
            <a:r>
              <a:rPr lang="en-US" dirty="0"/>
              <a:t>judgment was performed in either </a:t>
            </a:r>
            <a:r>
              <a:rPr lang="en-US" dirty="0" smtClean="0"/>
              <a:t>year</a:t>
            </a:r>
            <a:endParaRPr lang="en-US" dirty="0"/>
          </a:p>
        </p:txBody>
      </p:sp>
      <p:sp>
        <p:nvSpPr>
          <p:cNvPr id="6" name="Footer Placeholder 5"/>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7" name="Slide Number Placeholder 6"/>
          <p:cNvSpPr>
            <a:spLocks noGrp="1"/>
          </p:cNvSpPr>
          <p:nvPr>
            <p:ph type="sldNum" sz="quarter" idx="12"/>
          </p:nvPr>
        </p:nvSpPr>
        <p:spPr/>
        <p:txBody>
          <a:bodyPr/>
          <a:lstStyle/>
          <a:p>
            <a:fld id="{A5C4CDD6-5111-484C-A832-64A228F2289D}" type="slidenum">
              <a:rPr lang="en-US" smtClean="0"/>
              <a:t>25</a:t>
            </a:fld>
            <a:endParaRPr lang="en-US"/>
          </a:p>
        </p:txBody>
      </p:sp>
    </p:spTree>
    <p:extLst>
      <p:ext uri="{BB962C8B-B14F-4D97-AF65-F5344CB8AC3E}">
        <p14:creationId xmlns:p14="http://schemas.microsoft.com/office/powerpoint/2010/main" val="126136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down)">
                                      <p:cBhvr>
                                        <p:cTn id="11" dur="580">
                                          <p:stCondLst>
                                            <p:cond delay="0"/>
                                          </p:stCondLst>
                                        </p:cTn>
                                        <p:tgtEl>
                                          <p:spTgt spid="3">
                                            <p:txEl>
                                              <p:pRg st="2" end="2"/>
                                            </p:txEl>
                                          </p:spTgt>
                                        </p:tgtEl>
                                      </p:cBhvr>
                                    </p:animEffect>
                                    <p:anim calcmode="lin" valueType="num">
                                      <p:cBhvr>
                                        <p:cTn id="1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2" end="2"/>
                                            </p:txEl>
                                          </p:spTgt>
                                        </p:tgtEl>
                                      </p:cBhvr>
                                      <p:to x="100000" y="60000"/>
                                    </p:animScale>
                                    <p:animScale>
                                      <p:cBhvr>
                                        <p:cTn id="18" dur="166" decel="50000">
                                          <p:stCondLst>
                                            <p:cond delay="676"/>
                                          </p:stCondLst>
                                        </p:cTn>
                                        <p:tgtEl>
                                          <p:spTgt spid="3">
                                            <p:txEl>
                                              <p:pRg st="2" end="2"/>
                                            </p:txEl>
                                          </p:spTgt>
                                        </p:tgtEl>
                                      </p:cBhvr>
                                      <p:to x="100000" y="100000"/>
                                    </p:animScale>
                                    <p:animScale>
                                      <p:cBhvr>
                                        <p:cTn id="19" dur="26">
                                          <p:stCondLst>
                                            <p:cond delay="1312"/>
                                          </p:stCondLst>
                                        </p:cTn>
                                        <p:tgtEl>
                                          <p:spTgt spid="3">
                                            <p:txEl>
                                              <p:pRg st="2" end="2"/>
                                            </p:txEl>
                                          </p:spTgt>
                                        </p:tgtEl>
                                      </p:cBhvr>
                                      <p:to x="100000" y="80000"/>
                                    </p:animScale>
                                    <p:animScale>
                                      <p:cBhvr>
                                        <p:cTn id="20" dur="166" decel="50000">
                                          <p:stCondLst>
                                            <p:cond delay="1338"/>
                                          </p:stCondLst>
                                        </p:cTn>
                                        <p:tgtEl>
                                          <p:spTgt spid="3">
                                            <p:txEl>
                                              <p:pRg st="2" end="2"/>
                                            </p:txEl>
                                          </p:spTgt>
                                        </p:tgtEl>
                                      </p:cBhvr>
                                      <p:to x="100000" y="100000"/>
                                    </p:animScale>
                                    <p:animScale>
                                      <p:cBhvr>
                                        <p:cTn id="21" dur="26">
                                          <p:stCondLst>
                                            <p:cond delay="1642"/>
                                          </p:stCondLst>
                                        </p:cTn>
                                        <p:tgtEl>
                                          <p:spTgt spid="3">
                                            <p:txEl>
                                              <p:pRg st="2" end="2"/>
                                            </p:txEl>
                                          </p:spTgt>
                                        </p:tgtEl>
                                      </p:cBhvr>
                                      <p:to x="100000" y="90000"/>
                                    </p:animScale>
                                    <p:animScale>
                                      <p:cBhvr>
                                        <p:cTn id="22" dur="166" decel="50000">
                                          <p:stCondLst>
                                            <p:cond delay="1668"/>
                                          </p:stCondLst>
                                        </p:cTn>
                                        <p:tgtEl>
                                          <p:spTgt spid="3">
                                            <p:txEl>
                                              <p:pRg st="2" end="2"/>
                                            </p:txEl>
                                          </p:spTgt>
                                        </p:tgtEl>
                                      </p:cBhvr>
                                      <p:to x="100000" y="100000"/>
                                    </p:animScale>
                                    <p:animScale>
                                      <p:cBhvr>
                                        <p:cTn id="23" dur="26">
                                          <p:stCondLst>
                                            <p:cond delay="1808"/>
                                          </p:stCondLst>
                                        </p:cTn>
                                        <p:tgtEl>
                                          <p:spTgt spid="3">
                                            <p:txEl>
                                              <p:pRg st="2" end="2"/>
                                            </p:txEl>
                                          </p:spTgt>
                                        </p:tgtEl>
                                      </p:cBhvr>
                                      <p:to x="100000" y="95000"/>
                                    </p:animScale>
                                    <p:animScale>
                                      <p:cBhvr>
                                        <p:cTn id="24" dur="166" decel="50000">
                                          <p:stCondLst>
                                            <p:cond delay="1834"/>
                                          </p:stCondLst>
                                        </p:cTn>
                                        <p:tgtEl>
                                          <p:spTgt spid="3">
                                            <p:txEl>
                                              <p:pRg st="2" end="2"/>
                                            </p:txEl>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Comment 399</a:t>
            </a:r>
            <a:endParaRPr lang="en-US" dirty="0"/>
          </a:p>
        </p:txBody>
      </p:sp>
      <p:graphicFrame>
        <p:nvGraphicFramePr>
          <p:cNvPr id="4" name="Content Placeholder 3"/>
          <p:cNvGraphicFramePr>
            <a:graphicFrameLocks noGrp="1"/>
          </p:cNvGraphicFramePr>
          <p:nvPr>
            <p:ph idx="1"/>
          </p:nvPr>
        </p:nvGraphicFramePr>
        <p:xfrm>
          <a:off x="1289021" y="1531143"/>
          <a:ext cx="6565957" cy="4664078"/>
        </p:xfrm>
        <a:graphic>
          <a:graphicData uri="http://schemas.openxmlformats.org/drawingml/2006/table">
            <a:tbl>
              <a:tblPr firstRow="1" firstCol="1" bandRow="1">
                <a:tableStyleId>{5C22544A-7EE6-4342-B048-85BDC9FD1C3A}</a:tableStyleId>
              </a:tblPr>
              <a:tblGrid>
                <a:gridCol w="1923190">
                  <a:extLst>
                    <a:ext uri="{9D8B030D-6E8A-4147-A177-3AD203B41FA5}">
                      <a16:colId xmlns:a16="http://schemas.microsoft.com/office/drawing/2014/main" val="3393542096"/>
                    </a:ext>
                  </a:extLst>
                </a:gridCol>
                <a:gridCol w="957359">
                  <a:extLst>
                    <a:ext uri="{9D8B030D-6E8A-4147-A177-3AD203B41FA5}">
                      <a16:colId xmlns:a16="http://schemas.microsoft.com/office/drawing/2014/main" val="1288230587"/>
                    </a:ext>
                  </a:extLst>
                </a:gridCol>
                <a:gridCol w="1965551">
                  <a:extLst>
                    <a:ext uri="{9D8B030D-6E8A-4147-A177-3AD203B41FA5}">
                      <a16:colId xmlns:a16="http://schemas.microsoft.com/office/drawing/2014/main" val="182517595"/>
                    </a:ext>
                  </a:extLst>
                </a:gridCol>
                <a:gridCol w="1719857">
                  <a:extLst>
                    <a:ext uri="{9D8B030D-6E8A-4147-A177-3AD203B41FA5}">
                      <a16:colId xmlns:a16="http://schemas.microsoft.com/office/drawing/2014/main" val="3527460505"/>
                    </a:ext>
                  </a:extLst>
                </a:gridCol>
              </a:tblGrid>
              <a:tr h="348151">
                <a:tc>
                  <a:txBody>
                    <a:bodyPr/>
                    <a:lstStyle/>
                    <a:p>
                      <a:pPr marL="0" marR="0">
                        <a:lnSpc>
                          <a:spcPct val="107000"/>
                        </a:lnSpc>
                        <a:spcBef>
                          <a:spcPts val="0"/>
                        </a:spcBef>
                        <a:spcAft>
                          <a:spcPts val="750"/>
                        </a:spcAft>
                      </a:pPr>
                      <a:r>
                        <a:rPr lang="en-US" sz="1100">
                          <a:effectLst/>
                        </a:rPr>
                        <a:t>Condition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750"/>
                        </a:spcAft>
                      </a:pPr>
                      <a:r>
                        <a:rPr lang="en-US" sz="1100">
                          <a:effectLst/>
                        </a:rPr>
                        <a:t>Resolution Required?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750"/>
                        </a:spcAft>
                      </a:pPr>
                      <a:r>
                        <a:rPr lang="en-US" sz="1100">
                          <a:effectLst/>
                        </a:rPr>
                        <a:t>Note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750"/>
                        </a:spcAft>
                      </a:pPr>
                      <a:r>
                        <a:rPr lang="en-US" sz="1100">
                          <a:effectLst/>
                        </a:rPr>
                        <a:t>Reason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3550597"/>
                  </a:ext>
                </a:extLst>
              </a:tr>
              <a:tr h="174075">
                <a:tc>
                  <a:txBody>
                    <a:bodyPr/>
                    <a:lstStyle/>
                    <a:p>
                      <a:pPr marL="0" marR="0">
                        <a:lnSpc>
                          <a:spcPct val="107000"/>
                        </a:lnSpc>
                        <a:spcBef>
                          <a:spcPts val="0"/>
                        </a:spcBef>
                        <a:spcAft>
                          <a:spcPts val="75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75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75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75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1340069"/>
                  </a:ext>
                </a:extLst>
              </a:tr>
              <a:tr h="696302">
                <a:tc>
                  <a:txBody>
                    <a:bodyPr/>
                    <a:lstStyle/>
                    <a:p>
                      <a:pPr marL="0" marR="0">
                        <a:lnSpc>
                          <a:spcPct val="107000"/>
                        </a:lnSpc>
                        <a:spcBef>
                          <a:spcPts val="0"/>
                        </a:spcBef>
                        <a:spcAft>
                          <a:spcPts val="750"/>
                        </a:spcAft>
                      </a:pPr>
                      <a:r>
                        <a:rPr lang="en-US" sz="1100">
                          <a:effectLst/>
                        </a:rPr>
                        <a:t>Institution never received a 2016-2017 ISIR.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750"/>
                        </a:spcAft>
                      </a:pPr>
                      <a:r>
                        <a:rPr lang="en-US" sz="1100">
                          <a:effectLst/>
                        </a:rPr>
                        <a:t>No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750"/>
                        </a:spcAft>
                      </a:pPr>
                      <a:r>
                        <a:rPr lang="en-US" sz="1100">
                          <a:effectLst/>
                        </a:rPr>
                        <a:t>This can happen if, for example, the student did not include the institution on the 2016-2017 FAFSA.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750"/>
                        </a:spcAft>
                      </a:pPr>
                      <a:r>
                        <a:rPr lang="en-US" sz="1100">
                          <a:effectLst/>
                        </a:rPr>
                        <a:t>The institution has no conflicting information to resolve.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47477707"/>
                  </a:ext>
                </a:extLst>
              </a:tr>
              <a:tr h="174075">
                <a:tc>
                  <a:txBody>
                    <a:bodyPr/>
                    <a:lstStyle/>
                    <a:p>
                      <a:pPr marL="0" marR="0">
                        <a:lnSpc>
                          <a:spcPct val="107000"/>
                        </a:lnSpc>
                        <a:spcBef>
                          <a:spcPts val="0"/>
                        </a:spcBef>
                        <a:spcAft>
                          <a:spcPts val="75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75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75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75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56217696"/>
                  </a:ext>
                </a:extLst>
              </a:tr>
              <a:tr h="696302">
                <a:tc>
                  <a:txBody>
                    <a:bodyPr/>
                    <a:lstStyle/>
                    <a:p>
                      <a:pPr marL="0" marR="0">
                        <a:lnSpc>
                          <a:spcPct val="107000"/>
                        </a:lnSpc>
                        <a:spcBef>
                          <a:spcPts val="0"/>
                        </a:spcBef>
                        <a:spcAft>
                          <a:spcPts val="750"/>
                        </a:spcAft>
                      </a:pPr>
                      <a:r>
                        <a:rPr lang="en-US" sz="1100">
                          <a:effectLst/>
                        </a:rPr>
                        <a:t>Institution received a 2016-2017 ISIR but the institution did not and will not disburse Title IV aid based on </a:t>
                      </a:r>
                      <a:r>
                        <a:rPr lang="en-US" sz="1100" u="sng">
                          <a:effectLst/>
                        </a:rPr>
                        <a:t>either</a:t>
                      </a:r>
                      <a:r>
                        <a:rPr lang="en-US" sz="1100">
                          <a:effectLst/>
                        </a:rPr>
                        <a:t> of the ISIRs.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750"/>
                        </a:spcAft>
                      </a:pPr>
                      <a:r>
                        <a:rPr lang="en-US" sz="1100">
                          <a:effectLst/>
                        </a:rPr>
                        <a:t>No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750"/>
                        </a:spcAft>
                      </a:pPr>
                      <a:r>
                        <a:rPr lang="en-US" sz="1100">
                          <a:effectLst/>
                        </a:rPr>
                        <a:t>Institution must ensure that the conflicting information is resolved before it disburses any Title IV aid for either year.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750"/>
                        </a:spcAft>
                      </a:pPr>
                      <a:r>
                        <a:rPr lang="en-US" sz="1100">
                          <a:effectLst/>
                        </a:rPr>
                        <a:t>Regardless of the resolution, no incorrect Title IV aid was or will be disbursed for either year.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11337562"/>
                  </a:ext>
                </a:extLst>
              </a:tr>
              <a:tr h="174075">
                <a:tc>
                  <a:txBody>
                    <a:bodyPr/>
                    <a:lstStyle/>
                    <a:p>
                      <a:pPr marL="0" marR="0">
                        <a:lnSpc>
                          <a:spcPct val="107000"/>
                        </a:lnSpc>
                        <a:spcBef>
                          <a:spcPts val="0"/>
                        </a:spcBef>
                        <a:spcAft>
                          <a:spcPts val="75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75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75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75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76619970"/>
                  </a:ext>
                </a:extLst>
              </a:tr>
              <a:tr h="1218528">
                <a:tc>
                  <a:txBody>
                    <a:bodyPr/>
                    <a:lstStyle/>
                    <a:p>
                      <a:pPr marL="0" marR="0">
                        <a:lnSpc>
                          <a:spcPct val="107000"/>
                        </a:lnSpc>
                        <a:spcBef>
                          <a:spcPts val="0"/>
                        </a:spcBef>
                        <a:spcAft>
                          <a:spcPts val="750"/>
                        </a:spcAft>
                      </a:pPr>
                      <a:r>
                        <a:rPr lang="en-US" sz="1100">
                          <a:effectLst/>
                        </a:rPr>
                        <a:t>Institution received a 2016-2017 ISIR and disbursed, or may disburse, aid based on that 2016-2017 ISIR.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750"/>
                        </a:spcAft>
                      </a:pPr>
                      <a:r>
                        <a:rPr lang="en-US" sz="1100">
                          <a:effectLst/>
                        </a:rPr>
                        <a:t>Yes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750"/>
                        </a:spcAft>
                      </a:pPr>
                      <a:r>
                        <a:rPr lang="en-US" sz="1100">
                          <a:effectLst/>
                        </a:rPr>
                        <a:t>Institution must resolve the conflicting information, even if the institution will not be awarding Title IV aid based on the 2017-2018 ISIR because, for example, the student will not attend in 2017-2018.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750"/>
                        </a:spcAft>
                      </a:pPr>
                      <a:r>
                        <a:rPr lang="en-US" sz="1100">
                          <a:effectLst/>
                        </a:rPr>
                        <a:t>Resolution might result in a change to the student’s 2016-2017 Title IV eligibility.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59087213"/>
                  </a:ext>
                </a:extLst>
              </a:tr>
              <a:tr h="174075">
                <a:tc>
                  <a:txBody>
                    <a:bodyPr/>
                    <a:lstStyle/>
                    <a:p>
                      <a:pPr marL="0" marR="0">
                        <a:lnSpc>
                          <a:spcPct val="107000"/>
                        </a:lnSpc>
                        <a:spcBef>
                          <a:spcPts val="0"/>
                        </a:spcBef>
                        <a:spcAft>
                          <a:spcPts val="75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75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nSpc>
                          <a:spcPct val="107000"/>
                        </a:lnSpc>
                        <a:spcBef>
                          <a:spcPts val="0"/>
                        </a:spcBef>
                        <a:spcAft>
                          <a:spcPts val="75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75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61976902"/>
                  </a:ext>
                </a:extLst>
              </a:tr>
              <a:tr h="696302">
                <a:tc>
                  <a:txBody>
                    <a:bodyPr/>
                    <a:lstStyle/>
                    <a:p>
                      <a:pPr marL="0" marR="0">
                        <a:lnSpc>
                          <a:spcPct val="107000"/>
                        </a:lnSpc>
                        <a:spcBef>
                          <a:spcPts val="0"/>
                        </a:spcBef>
                        <a:spcAft>
                          <a:spcPts val="750"/>
                        </a:spcAft>
                      </a:pPr>
                      <a:r>
                        <a:rPr lang="en-US" sz="1100">
                          <a:effectLst/>
                        </a:rPr>
                        <a:t>Institution received a 2016-2017 ISIR but did not review or process that ISIR.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750"/>
                        </a:spcAft>
                      </a:pPr>
                      <a:r>
                        <a:rPr lang="en-US" sz="1100">
                          <a:effectLst/>
                        </a:rPr>
                        <a:t>Yes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750"/>
                        </a:spcAft>
                      </a:pPr>
                      <a:r>
                        <a:rPr lang="en-US" sz="1100">
                          <a:effectLst/>
                        </a:rPr>
                        <a:t>Institution must resolve the conflicting information even if, for example, the student never attended during 2016-2017.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750"/>
                        </a:spcAft>
                      </a:pPr>
                      <a:r>
                        <a:rPr lang="en-US" sz="1100">
                          <a:effectLst/>
                        </a:rPr>
                        <a:t>Resolution might result in a change to the student’s 2017-2018 Title IV eligibility.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768917506"/>
                  </a:ext>
                </a:extLst>
              </a:tr>
              <a:tr h="174075">
                <a:tc>
                  <a:txBody>
                    <a:bodyPr/>
                    <a:lstStyle/>
                    <a:p>
                      <a:pPr marL="0" marR="0">
                        <a:lnSpc>
                          <a:spcPct val="107000"/>
                        </a:lnSpc>
                        <a:spcBef>
                          <a:spcPts val="0"/>
                        </a:spcBef>
                        <a:spcAft>
                          <a:spcPts val="75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75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75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750"/>
                        </a:spcAft>
                      </a:pPr>
                      <a:r>
                        <a:rPr lang="en-US" sz="11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32644837"/>
                  </a:ext>
                </a:extLst>
              </a:tr>
            </a:tbl>
          </a:graphicData>
        </a:graphic>
      </p:graphicFrame>
      <p:sp>
        <p:nvSpPr>
          <p:cNvPr id="7" name="Footer Placeholder 6"/>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8" name="Slide Number Placeholder 7"/>
          <p:cNvSpPr>
            <a:spLocks noGrp="1"/>
          </p:cNvSpPr>
          <p:nvPr>
            <p:ph type="sldNum" sz="quarter" idx="12"/>
          </p:nvPr>
        </p:nvSpPr>
        <p:spPr/>
        <p:txBody>
          <a:bodyPr/>
          <a:lstStyle/>
          <a:p>
            <a:fld id="{A5C4CDD6-5111-484C-A832-64A228F2289D}" type="slidenum">
              <a:rPr lang="en-US" smtClean="0"/>
              <a:t>26</a:t>
            </a:fld>
            <a:endParaRPr lang="en-US"/>
          </a:p>
        </p:txBody>
      </p:sp>
    </p:spTree>
    <p:extLst>
      <p:ext uri="{BB962C8B-B14F-4D97-AF65-F5344CB8AC3E}">
        <p14:creationId xmlns:p14="http://schemas.microsoft.com/office/powerpoint/2010/main" val="5294460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Observations/Suggestions</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Tune up your Ethics</a:t>
            </a:r>
          </a:p>
          <a:p>
            <a:pPr marL="0" indent="0">
              <a:buNone/>
            </a:pPr>
            <a:r>
              <a:rPr lang="en-US" dirty="0"/>
              <a:t>Collaboration and Partnerships</a:t>
            </a:r>
          </a:p>
          <a:p>
            <a:r>
              <a:rPr lang="en-US" dirty="0"/>
              <a:t>Internal</a:t>
            </a:r>
          </a:p>
          <a:p>
            <a:r>
              <a:rPr lang="en-US" dirty="0" smtClean="0"/>
              <a:t>External</a:t>
            </a:r>
            <a:endParaRPr lang="en-US" dirty="0"/>
          </a:p>
          <a:p>
            <a:pPr marL="0" indent="0">
              <a:buNone/>
            </a:pP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5" name="Slide Number Placeholder 4"/>
          <p:cNvSpPr>
            <a:spLocks noGrp="1"/>
          </p:cNvSpPr>
          <p:nvPr>
            <p:ph type="sldNum" sz="quarter" idx="12"/>
          </p:nvPr>
        </p:nvSpPr>
        <p:spPr/>
        <p:txBody>
          <a:bodyPr/>
          <a:lstStyle/>
          <a:p>
            <a:fld id="{A5C4CDD6-5111-484C-A832-64A228F2289D}" type="slidenum">
              <a:rPr lang="en-US" smtClean="0"/>
              <a:t>27</a:t>
            </a:fld>
            <a:endParaRPr lang="en-US"/>
          </a:p>
        </p:txBody>
      </p:sp>
    </p:spTree>
    <p:extLst>
      <p:ext uri="{BB962C8B-B14F-4D97-AF65-F5344CB8AC3E}">
        <p14:creationId xmlns:p14="http://schemas.microsoft.com/office/powerpoint/2010/main" val="346845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anim calcmode="lin" valueType="num">
                                      <p:cBhvr>
                                        <p:cTn id="15"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Observations/Suggestions</a:t>
            </a:r>
          </a:p>
        </p:txBody>
      </p:sp>
      <p:sp>
        <p:nvSpPr>
          <p:cNvPr id="3" name="Content Placeholder 2"/>
          <p:cNvSpPr>
            <a:spLocks noGrp="1"/>
          </p:cNvSpPr>
          <p:nvPr>
            <p:ph idx="1"/>
          </p:nvPr>
        </p:nvSpPr>
        <p:spPr/>
        <p:txBody>
          <a:bodyPr/>
          <a:lstStyle/>
          <a:p>
            <a:r>
              <a:rPr lang="en-US" dirty="0"/>
              <a:t>Early and often outreach to </a:t>
            </a:r>
            <a:r>
              <a:rPr lang="en-US" dirty="0" smtClean="0"/>
              <a:t>applicants both new and continuing</a:t>
            </a:r>
            <a:endParaRPr lang="en-US" dirty="0"/>
          </a:p>
          <a:p>
            <a:r>
              <a:rPr lang="en-US" dirty="0"/>
              <a:t>Clear and obvious deadlines and what they mean</a:t>
            </a:r>
          </a:p>
          <a:p>
            <a:r>
              <a:rPr lang="en-US" dirty="0"/>
              <a:t>Tune up your </a:t>
            </a:r>
            <a:r>
              <a:rPr lang="en-US" dirty="0" smtClean="0"/>
              <a:t>NPC</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5" name="Slide Number Placeholder 4"/>
          <p:cNvSpPr>
            <a:spLocks noGrp="1"/>
          </p:cNvSpPr>
          <p:nvPr>
            <p:ph type="sldNum" sz="quarter" idx="12"/>
          </p:nvPr>
        </p:nvSpPr>
        <p:spPr/>
        <p:txBody>
          <a:bodyPr/>
          <a:lstStyle/>
          <a:p>
            <a:fld id="{A5C4CDD6-5111-484C-A832-64A228F2289D}" type="slidenum">
              <a:rPr lang="en-US" smtClean="0"/>
              <a:t>28</a:t>
            </a:fld>
            <a:endParaRPr lang="en-US"/>
          </a:p>
        </p:txBody>
      </p:sp>
    </p:spTree>
    <p:extLst>
      <p:ext uri="{BB962C8B-B14F-4D97-AF65-F5344CB8AC3E}">
        <p14:creationId xmlns:p14="http://schemas.microsoft.com/office/powerpoint/2010/main" val="31808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Observations/Suggestions</a:t>
            </a: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dirty="0" smtClean="0"/>
              <a:t>Tune Up Professional Judgement</a:t>
            </a:r>
          </a:p>
          <a:p>
            <a:pPr marL="0" indent="0" algn="ctr">
              <a:buNone/>
            </a:pPr>
            <a:endParaRPr lang="en-US" dirty="0"/>
          </a:p>
          <a:p>
            <a:pPr marL="0" indent="0" algn="ctr">
              <a:buNone/>
            </a:pPr>
            <a:r>
              <a:rPr lang="en-US" dirty="0" smtClean="0"/>
              <a:t>DISCUSSION</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5" name="Slide Number Placeholder 4"/>
          <p:cNvSpPr>
            <a:spLocks noGrp="1"/>
          </p:cNvSpPr>
          <p:nvPr>
            <p:ph type="sldNum" sz="quarter" idx="12"/>
          </p:nvPr>
        </p:nvSpPr>
        <p:spPr/>
        <p:txBody>
          <a:bodyPr/>
          <a:lstStyle/>
          <a:p>
            <a:fld id="{A5C4CDD6-5111-484C-A832-64A228F2289D}" type="slidenum">
              <a:rPr lang="en-US" smtClean="0"/>
              <a:t>29</a:t>
            </a:fld>
            <a:endParaRPr lang="en-US"/>
          </a:p>
        </p:txBody>
      </p:sp>
    </p:spTree>
    <p:extLst>
      <p:ext uri="{BB962C8B-B14F-4D97-AF65-F5344CB8AC3E}">
        <p14:creationId xmlns:p14="http://schemas.microsoft.com/office/powerpoint/2010/main" val="29980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p:cTn id="1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b="1" i="1" dirty="0" smtClean="0"/>
              <a:t>LAST OCT 2015 </a:t>
            </a:r>
            <a:r>
              <a:rPr lang="en-US" dirty="0" smtClean="0"/>
              <a:t>PPY 2017-18: </a:t>
            </a:r>
            <a:br>
              <a:rPr lang="en-US" dirty="0" smtClean="0"/>
            </a:br>
            <a:r>
              <a:rPr lang="en-US" dirty="0" smtClean="0"/>
              <a:t> What We Knew</a:t>
            </a:r>
            <a:endParaRPr lang="en-US" dirty="0"/>
          </a:p>
        </p:txBody>
      </p:sp>
      <p:sp>
        <p:nvSpPr>
          <p:cNvPr id="3" name="Content Placeholder 2"/>
          <p:cNvSpPr>
            <a:spLocks noGrp="1"/>
          </p:cNvSpPr>
          <p:nvPr>
            <p:ph idx="1"/>
          </p:nvPr>
        </p:nvSpPr>
        <p:spPr/>
        <p:txBody>
          <a:bodyPr>
            <a:normAutofit lnSpcReduction="10000"/>
          </a:bodyPr>
          <a:lstStyle/>
          <a:p>
            <a:r>
              <a:rPr lang="en-US" dirty="0" smtClean="0"/>
              <a:t>For 2017-18 academic year, the FAFSA will be available for student completion in October, 2016</a:t>
            </a:r>
          </a:p>
          <a:p>
            <a:r>
              <a:rPr lang="en-US" dirty="0" smtClean="0"/>
              <a:t>Still use Prior Year tax info(2015) for 2016-17</a:t>
            </a:r>
          </a:p>
          <a:p>
            <a:r>
              <a:rPr lang="en-US" dirty="0" smtClean="0"/>
              <a:t>For 2017-18 will use Prior </a:t>
            </a:r>
            <a:r>
              <a:rPr lang="en-US" dirty="0" err="1" smtClean="0"/>
              <a:t>Prior</a:t>
            </a:r>
            <a:r>
              <a:rPr lang="en-US" dirty="0" smtClean="0"/>
              <a:t> Year (2015) tax info</a:t>
            </a:r>
          </a:p>
          <a:p>
            <a:r>
              <a:rPr lang="en-US" dirty="0" smtClean="0"/>
              <a:t>Use of PPY will greatly enhance ease of completing the FAFSA with the IRS data retrieval tool</a:t>
            </a:r>
            <a:endParaRPr lang="en-US" dirty="0"/>
          </a:p>
        </p:txBody>
      </p:sp>
      <p:sp>
        <p:nvSpPr>
          <p:cNvPr id="6" name="Footer Placeholder 5"/>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7" name="Slide Number Placeholder 6"/>
          <p:cNvSpPr>
            <a:spLocks noGrp="1"/>
          </p:cNvSpPr>
          <p:nvPr>
            <p:ph type="sldNum" sz="quarter" idx="12"/>
          </p:nvPr>
        </p:nvSpPr>
        <p:spPr/>
        <p:txBody>
          <a:bodyPr/>
          <a:lstStyle/>
          <a:p>
            <a:fld id="{A5C4CDD6-5111-484C-A832-64A228F2289D}" type="slidenum">
              <a:rPr lang="en-US" smtClean="0"/>
              <a:t>3</a:t>
            </a:fld>
            <a:endParaRPr lang="en-US"/>
          </a:p>
        </p:txBody>
      </p:sp>
    </p:spTree>
    <p:extLst>
      <p:ext uri="{BB962C8B-B14F-4D97-AF65-F5344CB8AC3E}">
        <p14:creationId xmlns:p14="http://schemas.microsoft.com/office/powerpoint/2010/main" val="158127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Resources/References</a:t>
            </a:r>
            <a:endParaRPr lang="en-US" dirty="0"/>
          </a:p>
        </p:txBody>
      </p:sp>
      <p:sp>
        <p:nvSpPr>
          <p:cNvPr id="3" name="Content Placeholder 2"/>
          <p:cNvSpPr>
            <a:spLocks noGrp="1"/>
          </p:cNvSpPr>
          <p:nvPr>
            <p:ph idx="1"/>
          </p:nvPr>
        </p:nvSpPr>
        <p:spPr>
          <a:xfrm>
            <a:off x="457200" y="1219200"/>
            <a:ext cx="8229600" cy="4906963"/>
          </a:xfrm>
        </p:spPr>
        <p:txBody>
          <a:bodyPr>
            <a:normAutofit fontScale="47500" lnSpcReduction="20000"/>
          </a:bodyPr>
          <a:lstStyle/>
          <a:p>
            <a:r>
              <a:rPr lang="en-US" u="sng" dirty="0" smtClean="0">
                <a:hlinkClick r:id="rId2"/>
              </a:rPr>
              <a:t>https</a:t>
            </a:r>
            <a:r>
              <a:rPr lang="en-US" u="sng" dirty="0">
                <a:hlinkClick r:id="rId2"/>
              </a:rPr>
              <a:t>://</a:t>
            </a:r>
            <a:r>
              <a:rPr lang="en-US" u="sng" dirty="0" smtClean="0">
                <a:hlinkClick r:id="rId2"/>
              </a:rPr>
              <a:t>secure-media.collegeboard.org/digitalServices/pdf/lp-collegeboard-org/prepping-for-ppy-guide-to-campus-principles-and-practices.pdf</a:t>
            </a:r>
            <a:endParaRPr lang="en-US" u="sng" dirty="0" smtClean="0"/>
          </a:p>
          <a:p>
            <a:r>
              <a:rPr lang="en-US" dirty="0">
                <a:hlinkClick r:id="rId3"/>
              </a:rPr>
              <a:t>http://</a:t>
            </a:r>
            <a:r>
              <a:rPr lang="en-US" dirty="0" smtClean="0">
                <a:hlinkClick r:id="rId3"/>
              </a:rPr>
              <a:t>www.collegeaccess.org/EarlyFAFSA_PPY</a:t>
            </a:r>
            <a:endParaRPr lang="en-US" dirty="0"/>
          </a:p>
          <a:p>
            <a:r>
              <a:rPr lang="en-US" u="sng" dirty="0">
                <a:hlinkClick r:id="rId4"/>
              </a:rPr>
              <a:t>http://</a:t>
            </a:r>
            <a:r>
              <a:rPr lang="en-US" u="sng" dirty="0" smtClean="0">
                <a:hlinkClick r:id="rId4"/>
              </a:rPr>
              <a:t>www.oasfaaonline.org/docs/conferences/conference_16/handouts/ImpactOfPrior-PriorYear_PreparingForWhatsAhead.pdf</a:t>
            </a:r>
            <a:endParaRPr lang="en-US" dirty="0"/>
          </a:p>
          <a:p>
            <a:r>
              <a:rPr lang="en-US" u="sng" dirty="0">
                <a:hlinkClick r:id="rId5"/>
              </a:rPr>
              <a:t>http://www.nacacnet.org/issues-action/LegislativeNews/Documents/PPYAdmisson.pdf</a:t>
            </a:r>
            <a:endParaRPr lang="en-US" dirty="0"/>
          </a:p>
          <a:p>
            <a:r>
              <a:rPr lang="en-US" u="sng" dirty="0">
                <a:hlinkClick r:id="rId6"/>
              </a:rPr>
              <a:t>https://financialaidtoolkit.ed.gov/resources/fafsa-changes-17-18-faq.pdf</a:t>
            </a:r>
            <a:endParaRPr lang="en-US" dirty="0"/>
          </a:p>
          <a:p>
            <a:pPr fontAlgn="t"/>
            <a:r>
              <a:rPr lang="en-US" dirty="0" smtClean="0"/>
              <a:t>A </a:t>
            </a:r>
            <a:r>
              <a:rPr lang="en-US" dirty="0"/>
              <a:t>simulation of Pell grant awards and costs using </a:t>
            </a:r>
            <a:r>
              <a:rPr lang="en-US" b="1" dirty="0" smtClean="0"/>
              <a:t>prior</a:t>
            </a:r>
            <a:r>
              <a:rPr lang="en-US" dirty="0" smtClean="0"/>
              <a:t>-</a:t>
            </a:r>
            <a:r>
              <a:rPr lang="en-US" b="1" dirty="0" smtClean="0"/>
              <a:t>prior year</a:t>
            </a:r>
            <a:r>
              <a:rPr lang="en-US" dirty="0"/>
              <a:t> financial </a:t>
            </a:r>
            <a:r>
              <a:rPr lang="en-US" dirty="0" smtClean="0"/>
              <a:t>data by</a:t>
            </a:r>
            <a:r>
              <a:rPr lang="en-US" dirty="0"/>
              <a:t> </a:t>
            </a:r>
            <a:r>
              <a:rPr lang="en-US" dirty="0" err="1"/>
              <a:t>Kelchen</a:t>
            </a:r>
            <a:r>
              <a:rPr lang="en-US" dirty="0"/>
              <a:t>, Robert; Jones, </a:t>
            </a:r>
            <a:r>
              <a:rPr lang="en-US" dirty="0" smtClean="0"/>
              <a:t>Gigi </a:t>
            </a:r>
            <a:r>
              <a:rPr lang="en-US" u="sng" dirty="0" smtClean="0"/>
              <a:t>Journal </a:t>
            </a:r>
            <a:r>
              <a:rPr lang="en-US" u="sng" dirty="0"/>
              <a:t>of Education Finance</a:t>
            </a:r>
            <a:r>
              <a:rPr lang="en-US" dirty="0"/>
              <a:t>, 01/2015, Volume 40, Issue 3</a:t>
            </a:r>
          </a:p>
          <a:p>
            <a:r>
              <a:rPr lang="en-US" dirty="0" smtClean="0"/>
              <a:t>5 Things to Know about Prior-Prior-Year Implementation, </a:t>
            </a:r>
            <a:r>
              <a:rPr lang="en-US" u="sng" dirty="0" smtClean="0"/>
              <a:t>The Successful Registrar,</a:t>
            </a:r>
            <a:r>
              <a:rPr lang="en-US" dirty="0" smtClean="0"/>
              <a:t> </a:t>
            </a:r>
            <a:r>
              <a:rPr lang="en-US" dirty="0"/>
              <a:t>by Halley </a:t>
            </a:r>
            <a:r>
              <a:rPr lang="en-US" dirty="0" smtClean="0"/>
              <a:t>Sutton, January, 2016, Volume 15, Issue 11</a:t>
            </a:r>
          </a:p>
          <a:p>
            <a:r>
              <a:rPr lang="en-US" dirty="0">
                <a:hlinkClick r:id="rId7"/>
              </a:rPr>
              <a:t>https://financialaidtoolkit.ed.gov/tk</a:t>
            </a:r>
            <a:r>
              <a:rPr lang="en-US" dirty="0" smtClean="0">
                <a:hlinkClick r:id="rId7"/>
              </a:rPr>
              <a:t>/</a:t>
            </a:r>
            <a:endParaRPr lang="en-US" dirty="0" smtClean="0"/>
          </a:p>
          <a:p>
            <a:r>
              <a:rPr lang="en-US" dirty="0">
                <a:hlinkClick r:id="rId8"/>
              </a:rPr>
              <a:t>https://</a:t>
            </a:r>
            <a:r>
              <a:rPr lang="en-US" dirty="0" smtClean="0">
                <a:hlinkClick r:id="rId8"/>
              </a:rPr>
              <a:t>www.nasfaa.org/ppy_toolkit</a:t>
            </a:r>
            <a:endParaRPr lang="en-US" dirty="0" smtClean="0"/>
          </a:p>
          <a:p>
            <a:r>
              <a:rPr lang="en-US" dirty="0">
                <a:hlinkClick r:id="rId9"/>
              </a:rPr>
              <a:t>http://</a:t>
            </a:r>
            <a:r>
              <a:rPr lang="en-US" dirty="0" smtClean="0">
                <a:hlinkClick r:id="rId9"/>
              </a:rPr>
              <a:t>www.cegment.com/wp-content/uploads/2016/07/CegmentEarlyFAFSAAvailabilityUsingPrior-Prior-YearDataJuly2016.pdf</a:t>
            </a:r>
            <a:endParaRPr lang="en-US" dirty="0" smtClean="0"/>
          </a:p>
          <a:p>
            <a:endParaRPr lang="en-US" dirty="0" smtClean="0"/>
          </a:p>
          <a:p>
            <a:pPr marL="0" indent="0" algn="ctr">
              <a:buNone/>
            </a:pPr>
            <a:r>
              <a:rPr lang="en-US" dirty="0" smtClean="0"/>
              <a:t>Contact</a:t>
            </a:r>
          </a:p>
          <a:p>
            <a:pPr marL="0" indent="0" algn="ctr">
              <a:buNone/>
            </a:pPr>
            <a:r>
              <a:rPr lang="en-US" dirty="0" smtClean="0"/>
              <a:t>Simmonsb@vt.edu</a:t>
            </a:r>
            <a:endParaRPr lang="en-US" dirty="0"/>
          </a:p>
        </p:txBody>
      </p:sp>
      <p:sp>
        <p:nvSpPr>
          <p:cNvPr id="4" name="Footer Placeholder 3"/>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5" name="Slide Number Placeholder 4"/>
          <p:cNvSpPr>
            <a:spLocks noGrp="1"/>
          </p:cNvSpPr>
          <p:nvPr>
            <p:ph type="sldNum" sz="quarter" idx="12"/>
          </p:nvPr>
        </p:nvSpPr>
        <p:spPr/>
        <p:txBody>
          <a:bodyPr/>
          <a:lstStyle/>
          <a:p>
            <a:fld id="{A5C4CDD6-5111-484C-A832-64A228F2289D}" type="slidenum">
              <a:rPr lang="en-US" smtClean="0"/>
              <a:t>30</a:t>
            </a:fld>
            <a:endParaRPr lang="en-US"/>
          </a:p>
        </p:txBody>
      </p:sp>
    </p:spTree>
    <p:extLst>
      <p:ext uri="{BB962C8B-B14F-4D97-AF65-F5344CB8AC3E}">
        <p14:creationId xmlns:p14="http://schemas.microsoft.com/office/powerpoint/2010/main" val="477839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b="1" i="1" dirty="0"/>
              <a:t>LAST OCT 2015 </a:t>
            </a:r>
            <a:r>
              <a:rPr lang="en-US" dirty="0"/>
              <a:t>PPY </a:t>
            </a:r>
            <a:r>
              <a:rPr lang="en-US" dirty="0" smtClean="0"/>
              <a:t>2017-2018: </a:t>
            </a:r>
            <a:br>
              <a:rPr lang="en-US" dirty="0" smtClean="0"/>
            </a:br>
            <a:r>
              <a:rPr lang="en-US" dirty="0" smtClean="0"/>
              <a:t> What We Didn’t Know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didn’t know how it would impact colleges and universities financial aid processing calendars including deadlines</a:t>
            </a:r>
          </a:p>
          <a:p>
            <a:r>
              <a:rPr lang="en-US" dirty="0" smtClean="0"/>
              <a:t>Prepare for a wide range of responses from colleges and universities</a:t>
            </a:r>
          </a:p>
          <a:p>
            <a:r>
              <a:rPr lang="en-US" dirty="0" smtClean="0"/>
              <a:t>We didn’t know how this </a:t>
            </a:r>
            <a:r>
              <a:rPr lang="en-US" dirty="0" smtClean="0"/>
              <a:t>would </a:t>
            </a:r>
            <a:r>
              <a:rPr lang="en-US" dirty="0" smtClean="0"/>
              <a:t>impact admissions deadlines/notification dates</a:t>
            </a:r>
          </a:p>
          <a:p>
            <a:r>
              <a:rPr lang="en-US" dirty="0" smtClean="0"/>
              <a:t>With the use of 2 year old financial data, there </a:t>
            </a:r>
            <a:r>
              <a:rPr lang="en-US" dirty="0" smtClean="0"/>
              <a:t>would </a:t>
            </a:r>
            <a:r>
              <a:rPr lang="en-US" dirty="0" smtClean="0"/>
              <a:t>need to be an increased awareness of appeals for using more recent data if the difference is significant</a:t>
            </a:r>
            <a:endParaRPr lang="en-US" dirty="0"/>
          </a:p>
        </p:txBody>
      </p:sp>
      <p:sp>
        <p:nvSpPr>
          <p:cNvPr id="6" name="Footer Placeholder 5"/>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7" name="Slide Number Placeholder 6"/>
          <p:cNvSpPr>
            <a:spLocks noGrp="1"/>
          </p:cNvSpPr>
          <p:nvPr>
            <p:ph type="sldNum" sz="quarter" idx="12"/>
          </p:nvPr>
        </p:nvSpPr>
        <p:spPr/>
        <p:txBody>
          <a:bodyPr/>
          <a:lstStyle/>
          <a:p>
            <a:fld id="{A5C4CDD6-5111-484C-A832-64A228F2289D}" type="slidenum">
              <a:rPr lang="en-US" smtClean="0"/>
              <a:t>4</a:t>
            </a:fld>
            <a:endParaRPr lang="en-US"/>
          </a:p>
        </p:txBody>
      </p:sp>
    </p:spTree>
    <p:extLst>
      <p:ext uri="{BB962C8B-B14F-4D97-AF65-F5344CB8AC3E}">
        <p14:creationId xmlns:p14="http://schemas.microsoft.com/office/powerpoint/2010/main" val="14048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b="1" i="1" dirty="0"/>
              <a:t>LAST OCT 2015  </a:t>
            </a:r>
            <a:r>
              <a:rPr lang="en-US" dirty="0"/>
              <a:t>PPY 2017-2018:  </a:t>
            </a:r>
            <a:r>
              <a:rPr lang="en-US" dirty="0" smtClean="0"/>
              <a:t/>
            </a:r>
            <a:br>
              <a:rPr lang="en-US" dirty="0" smtClean="0"/>
            </a:br>
            <a:r>
              <a:rPr lang="en-US" dirty="0" smtClean="0"/>
              <a:t>What </a:t>
            </a:r>
            <a:r>
              <a:rPr lang="en-US" dirty="0"/>
              <a:t>We </a:t>
            </a:r>
            <a:r>
              <a:rPr lang="en-US" dirty="0" smtClean="0"/>
              <a:t>Didn’t </a:t>
            </a:r>
            <a:r>
              <a:rPr lang="en-US" dirty="0"/>
              <a:t>Know</a:t>
            </a:r>
          </a:p>
        </p:txBody>
      </p:sp>
      <p:sp>
        <p:nvSpPr>
          <p:cNvPr id="3" name="Content Placeholder 2"/>
          <p:cNvSpPr>
            <a:spLocks noGrp="1"/>
          </p:cNvSpPr>
          <p:nvPr>
            <p:ph idx="1"/>
          </p:nvPr>
        </p:nvSpPr>
        <p:spPr/>
        <p:txBody>
          <a:bodyPr>
            <a:normAutofit fontScale="92500" lnSpcReduction="10000"/>
          </a:bodyPr>
          <a:lstStyle/>
          <a:p>
            <a:r>
              <a:rPr lang="en-US" dirty="0" smtClean="0"/>
              <a:t>Colleges and universities would have many decisions to make regarding PPY such as:</a:t>
            </a:r>
          </a:p>
          <a:p>
            <a:pPr lvl="1"/>
            <a:r>
              <a:rPr lang="en-US" dirty="0" smtClean="0"/>
              <a:t>While federal aid will be tied to PPY, how will they determine eligibility for institutional aid?  PPY or PY? (Some state aid programs will have the same question, but Virginia will follow federal guidelines for state aid)</a:t>
            </a:r>
          </a:p>
          <a:p>
            <a:pPr lvl="1"/>
            <a:r>
              <a:rPr lang="en-US" dirty="0" smtClean="0"/>
              <a:t>Will some institutions utilize this accelerated timetable as a competitive advantage?</a:t>
            </a:r>
          </a:p>
          <a:p>
            <a:pPr lvl="1"/>
            <a:r>
              <a:rPr lang="en-US" dirty="0" smtClean="0"/>
              <a:t>What’s the interaction with Early Decision/Action?</a:t>
            </a:r>
          </a:p>
          <a:p>
            <a:pPr lvl="1"/>
            <a:r>
              <a:rPr lang="en-US" dirty="0" smtClean="0"/>
              <a:t>Federal, state and institutional funding coordination</a:t>
            </a:r>
            <a:endParaRPr lang="en-US" dirty="0"/>
          </a:p>
        </p:txBody>
      </p:sp>
      <p:sp>
        <p:nvSpPr>
          <p:cNvPr id="6" name="Footer Placeholder 5"/>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7" name="Slide Number Placeholder 6"/>
          <p:cNvSpPr>
            <a:spLocks noGrp="1"/>
          </p:cNvSpPr>
          <p:nvPr>
            <p:ph type="sldNum" sz="quarter" idx="12"/>
          </p:nvPr>
        </p:nvSpPr>
        <p:spPr/>
        <p:txBody>
          <a:bodyPr/>
          <a:lstStyle/>
          <a:p>
            <a:fld id="{A5C4CDD6-5111-484C-A832-64A228F2289D}" type="slidenum">
              <a:rPr lang="en-US" smtClean="0"/>
              <a:t>5</a:t>
            </a:fld>
            <a:endParaRPr lang="en-US"/>
          </a:p>
        </p:txBody>
      </p:sp>
    </p:spTree>
    <p:extLst>
      <p:ext uri="{BB962C8B-B14F-4D97-AF65-F5344CB8AC3E}">
        <p14:creationId xmlns:p14="http://schemas.microsoft.com/office/powerpoint/2010/main" val="41981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b="1" i="1" dirty="0" smtClean="0"/>
              <a:t>LAST OCT 2015 </a:t>
            </a:r>
            <a:r>
              <a:rPr lang="en-US" dirty="0" smtClean="0"/>
              <a:t>PPY 2017-2018:  </a:t>
            </a:r>
            <a:br>
              <a:rPr lang="en-US" dirty="0" smtClean="0"/>
            </a:br>
            <a:r>
              <a:rPr lang="en-US" dirty="0" smtClean="0"/>
              <a:t>Steps to Take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Stay tuned to professional organizations for developments</a:t>
            </a:r>
          </a:p>
          <a:p>
            <a:r>
              <a:rPr lang="en-US" dirty="0" smtClean="0"/>
              <a:t>Begin exploring the possibility of moving FAFSA workshops and school presentations from January/February back to the immediately preceding November/December for the Fall of 2016</a:t>
            </a:r>
          </a:p>
          <a:p>
            <a:r>
              <a:rPr lang="en-US" dirty="0" smtClean="0"/>
              <a:t>Watch for resources from organizations such as the </a:t>
            </a:r>
            <a:r>
              <a:rPr lang="en-US" dirty="0" err="1" smtClean="0"/>
              <a:t>VirginiaCAN</a:t>
            </a:r>
            <a:r>
              <a:rPr lang="en-US" dirty="0" smtClean="0"/>
              <a:t>,  VASFAA, SCHEV and the College Board  and NASFAA listing how various institutions may be handling PPY</a:t>
            </a:r>
          </a:p>
          <a:p>
            <a:r>
              <a:rPr lang="en-US" dirty="0" smtClean="0"/>
              <a:t>Be prepared for several years of implementation issues before things settle down</a:t>
            </a:r>
            <a:endParaRPr lang="en-US" dirty="0"/>
          </a:p>
        </p:txBody>
      </p:sp>
      <p:sp>
        <p:nvSpPr>
          <p:cNvPr id="6" name="Footer Placeholder 5"/>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7" name="Slide Number Placeholder 6"/>
          <p:cNvSpPr>
            <a:spLocks noGrp="1"/>
          </p:cNvSpPr>
          <p:nvPr>
            <p:ph type="sldNum" sz="quarter" idx="12"/>
          </p:nvPr>
        </p:nvSpPr>
        <p:spPr/>
        <p:txBody>
          <a:bodyPr/>
          <a:lstStyle/>
          <a:p>
            <a:fld id="{A5C4CDD6-5111-484C-A832-64A228F2289D}" type="slidenum">
              <a:rPr lang="en-US" smtClean="0"/>
              <a:t>6</a:t>
            </a:fld>
            <a:endParaRPr lang="en-US"/>
          </a:p>
        </p:txBody>
      </p:sp>
    </p:spTree>
    <p:extLst>
      <p:ext uri="{BB962C8B-B14F-4D97-AF65-F5344CB8AC3E}">
        <p14:creationId xmlns:p14="http://schemas.microsoft.com/office/powerpoint/2010/main" val="336572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PPY 2017-18 Resources</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sz="2400" dirty="0" smtClean="0">
                <a:hlinkClick r:id="rId2"/>
              </a:rPr>
              <a:t>www.virginiacan.org</a:t>
            </a:r>
            <a:endParaRPr lang="en-US" sz="2400" dirty="0" smtClean="0"/>
          </a:p>
          <a:p>
            <a:pPr marL="0" indent="0" algn="ctr">
              <a:buNone/>
            </a:pPr>
            <a:r>
              <a:rPr lang="en-US" sz="2400" dirty="0" smtClean="0">
                <a:hlinkClick r:id="rId3"/>
              </a:rPr>
              <a:t>www.vasfaa.org</a:t>
            </a:r>
            <a:endParaRPr lang="en-US" sz="2400" dirty="0" smtClean="0"/>
          </a:p>
          <a:p>
            <a:pPr marL="0" indent="0" algn="ctr">
              <a:buNone/>
            </a:pPr>
            <a:r>
              <a:rPr lang="en-US" sz="2400" dirty="0" smtClean="0">
                <a:hlinkClick r:id="rId4"/>
              </a:rPr>
              <a:t>www.schev.edu</a:t>
            </a:r>
            <a:endParaRPr lang="en-US" sz="2400" dirty="0" smtClean="0"/>
          </a:p>
          <a:p>
            <a:pPr marL="0" indent="0" algn="ctr">
              <a:buNone/>
            </a:pPr>
            <a:r>
              <a:rPr lang="en-US" sz="2400" dirty="0" smtClean="0">
                <a:hlinkClick r:id="rId5"/>
              </a:rPr>
              <a:t>www.Nasfaa.org</a:t>
            </a:r>
            <a:r>
              <a:rPr lang="en-US" sz="2400" dirty="0" smtClean="0"/>
              <a:t> </a:t>
            </a:r>
          </a:p>
          <a:p>
            <a:pPr marL="0" indent="0" algn="ctr">
              <a:buNone/>
            </a:pPr>
            <a:r>
              <a:rPr lang="en-US" sz="2400" dirty="0" smtClean="0">
                <a:hlinkClick r:id="rId6"/>
              </a:rPr>
              <a:t>www.collegeboard.org</a:t>
            </a:r>
            <a:endParaRPr lang="en-US" sz="2400" dirty="0" smtClean="0"/>
          </a:p>
          <a:p>
            <a:pPr marL="0" indent="0" algn="ctr">
              <a:buNone/>
            </a:pPr>
            <a:endParaRPr lang="en-US" sz="2400" dirty="0" smtClean="0"/>
          </a:p>
          <a:p>
            <a:pPr marL="0" indent="0" algn="ctr">
              <a:buNone/>
            </a:pPr>
            <a:endParaRPr lang="en-US" sz="4800" dirty="0"/>
          </a:p>
          <a:p>
            <a:pPr marL="0" indent="0" algn="ctr">
              <a:buNone/>
            </a:pPr>
            <a:endParaRPr lang="en-US" sz="4800" dirty="0"/>
          </a:p>
          <a:p>
            <a:pPr marL="0" indent="0">
              <a:buNone/>
            </a:pPr>
            <a:r>
              <a:rPr lang="en-US" sz="1800" dirty="0" smtClean="0">
                <a:hlinkClick r:id="rId7"/>
              </a:rPr>
              <a:t>simmonsb@vt.edu</a:t>
            </a:r>
            <a:endParaRPr lang="en-US" sz="1800" dirty="0" smtClean="0"/>
          </a:p>
          <a:p>
            <a:pPr marL="0" indent="0">
              <a:buNone/>
            </a:pPr>
            <a:r>
              <a:rPr lang="en-US" dirty="0" smtClean="0"/>
              <a:t> </a:t>
            </a:r>
            <a:endParaRPr lang="en-US" dirty="0"/>
          </a:p>
        </p:txBody>
      </p:sp>
      <p:sp>
        <p:nvSpPr>
          <p:cNvPr id="6" name="Footer Placeholder 5"/>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7" name="Slide Number Placeholder 6"/>
          <p:cNvSpPr>
            <a:spLocks noGrp="1"/>
          </p:cNvSpPr>
          <p:nvPr>
            <p:ph type="sldNum" sz="quarter" idx="12"/>
          </p:nvPr>
        </p:nvSpPr>
        <p:spPr/>
        <p:txBody>
          <a:bodyPr/>
          <a:lstStyle/>
          <a:p>
            <a:fld id="{A5C4CDD6-5111-484C-A832-64A228F2289D}" type="slidenum">
              <a:rPr lang="en-US" smtClean="0"/>
              <a:t>7</a:t>
            </a:fld>
            <a:endParaRPr lang="en-US"/>
          </a:p>
        </p:txBody>
      </p:sp>
    </p:spTree>
    <p:extLst>
      <p:ext uri="{BB962C8B-B14F-4D97-AF65-F5344CB8AC3E}">
        <p14:creationId xmlns:p14="http://schemas.microsoft.com/office/powerpoint/2010/main" val="946463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u="sng" dirty="0" smtClean="0"/>
              <a:t>NOW OCTOBER 2016</a:t>
            </a:r>
            <a:endParaRPr lang="en-US" sz="6000" b="1" i="1" u="sng" dirty="0"/>
          </a:p>
        </p:txBody>
      </p:sp>
      <p:sp>
        <p:nvSpPr>
          <p:cNvPr id="3" name="Content Placeholder 2"/>
          <p:cNvSpPr>
            <a:spLocks noGrp="1"/>
          </p:cNvSpPr>
          <p:nvPr>
            <p:ph idx="1"/>
          </p:nvPr>
        </p:nvSpPr>
        <p:spPr/>
        <p:txBody>
          <a:bodyPr>
            <a:normAutofit fontScale="92500" lnSpcReduction="10000"/>
          </a:bodyPr>
          <a:lstStyle/>
          <a:p>
            <a:r>
              <a:rPr lang="en-US" sz="4800" dirty="0" smtClean="0"/>
              <a:t>Google Search 253,000 hits</a:t>
            </a:r>
          </a:p>
          <a:p>
            <a:r>
              <a:rPr lang="en-US" sz="4800" dirty="0" smtClean="0"/>
              <a:t>College Board Search 1837 hits</a:t>
            </a:r>
          </a:p>
          <a:p>
            <a:r>
              <a:rPr lang="en-US" sz="4800" dirty="0" smtClean="0"/>
              <a:t>NASFAA Search 203 hits</a:t>
            </a:r>
          </a:p>
          <a:p>
            <a:r>
              <a:rPr lang="en-US" sz="4800" dirty="0" smtClean="0"/>
              <a:t>Academic Dbase Search 5 hits</a:t>
            </a:r>
          </a:p>
          <a:p>
            <a:r>
              <a:rPr lang="en-US" sz="4800" dirty="0" smtClean="0"/>
              <a:t>Newspaper hits 423</a:t>
            </a:r>
          </a:p>
          <a:p>
            <a:pPr marL="0" indent="0" algn="ctr">
              <a:buNone/>
            </a:pPr>
            <a:r>
              <a:rPr lang="en-US" sz="5400" b="1" u="sng" dirty="0" smtClean="0"/>
              <a:t>PRIOR </a:t>
            </a:r>
            <a:r>
              <a:rPr lang="en-US" sz="5400" b="1" u="sng" dirty="0" err="1" smtClean="0"/>
              <a:t>PRIOR</a:t>
            </a:r>
            <a:r>
              <a:rPr lang="en-US" sz="5400" b="1" u="sng" dirty="0" smtClean="0"/>
              <a:t> YEAR TOPIC HITS</a:t>
            </a:r>
          </a:p>
        </p:txBody>
      </p:sp>
      <p:sp>
        <p:nvSpPr>
          <p:cNvPr id="6" name="Footer Placeholder 5"/>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7" name="Slide Number Placeholder 6"/>
          <p:cNvSpPr>
            <a:spLocks noGrp="1"/>
          </p:cNvSpPr>
          <p:nvPr>
            <p:ph type="sldNum" sz="quarter" idx="12"/>
          </p:nvPr>
        </p:nvSpPr>
        <p:spPr/>
        <p:txBody>
          <a:bodyPr/>
          <a:lstStyle/>
          <a:p>
            <a:fld id="{A5C4CDD6-5111-484C-A832-64A228F2289D}" type="slidenum">
              <a:rPr lang="en-US" smtClean="0"/>
              <a:t>8</a:t>
            </a:fld>
            <a:endParaRPr lang="en-US"/>
          </a:p>
        </p:txBody>
      </p:sp>
    </p:spTree>
    <p:extLst>
      <p:ext uri="{BB962C8B-B14F-4D97-AF65-F5344CB8AC3E}">
        <p14:creationId xmlns:p14="http://schemas.microsoft.com/office/powerpoint/2010/main" val="415916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Is this Astrophysics?</a:t>
            </a:r>
            <a:endParaRPr lang="en-US"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620080373"/>
              </p:ext>
            </p:extLst>
          </p:nvPr>
        </p:nvGraphicFramePr>
        <p:xfrm>
          <a:off x="457200" y="4833918"/>
          <a:ext cx="8229600" cy="1474119"/>
        </p:xfrm>
        <a:graphic>
          <a:graphicData uri="http://schemas.openxmlformats.org/drawingml/2006/table">
            <a:tbl>
              <a:tblPr firstRow="1" firstCol="1" bandRow="1">
                <a:tableStyleId>{5C22544A-7EE6-4342-B048-85BDC9FD1C3A}</a:tableStyleId>
              </a:tblPr>
              <a:tblGrid>
                <a:gridCol w="4114800">
                  <a:extLst>
                    <a:ext uri="{9D8B030D-6E8A-4147-A177-3AD203B41FA5}">
                      <a16:colId xmlns:a16="http://schemas.microsoft.com/office/drawing/2014/main" val="2950990284"/>
                    </a:ext>
                  </a:extLst>
                </a:gridCol>
                <a:gridCol w="4114800">
                  <a:extLst>
                    <a:ext uri="{9D8B030D-6E8A-4147-A177-3AD203B41FA5}">
                      <a16:colId xmlns:a16="http://schemas.microsoft.com/office/drawing/2014/main" val="341348307"/>
                    </a:ext>
                  </a:extLst>
                </a:gridCol>
              </a:tblGrid>
              <a:tr h="181919">
                <a:tc>
                  <a:txBody>
                    <a:bodyPr/>
                    <a:lstStyle/>
                    <a:p>
                      <a:pPr marL="0" marR="0">
                        <a:lnSpc>
                          <a:spcPct val="107000"/>
                        </a:lnSpc>
                        <a:spcBef>
                          <a:spcPts val="0"/>
                        </a:spcBef>
                        <a:spcAft>
                          <a:spcPts val="0"/>
                        </a:spcAft>
                      </a:pPr>
                      <a:r>
                        <a:rPr lang="en-US" sz="1200" dirty="0">
                          <a:effectLst/>
                        </a:rPr>
                        <a:t>Comments: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76200" marT="15240" marB="0"/>
                </a:tc>
                <a:tc>
                  <a:txBody>
                    <a:bodyPr/>
                    <a:lstStyle/>
                    <a:p>
                      <a:pPr marL="0" marR="0">
                        <a:lnSpc>
                          <a:spcPct val="107000"/>
                        </a:lnSpc>
                        <a:spcBef>
                          <a:spcPts val="0"/>
                        </a:spcBef>
                        <a:spcAft>
                          <a:spcPts val="0"/>
                        </a:spcAft>
                      </a:pPr>
                      <a:r>
                        <a:rPr lang="en-US" sz="1200">
                          <a:effectLst/>
                        </a:rPr>
                        <a:t>Revised version following referee report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76200" marT="15240" marB="0"/>
                </a:tc>
                <a:extLst>
                  <a:ext uri="{0D108BD9-81ED-4DB2-BD59-A6C34878D82A}">
                    <a16:rowId xmlns:a16="http://schemas.microsoft.com/office/drawing/2014/main" val="514340970"/>
                  </a:ext>
                </a:extLst>
              </a:tr>
              <a:tr h="357900">
                <a:tc>
                  <a:txBody>
                    <a:bodyPr/>
                    <a:lstStyle/>
                    <a:p>
                      <a:pPr marL="0" marR="0">
                        <a:lnSpc>
                          <a:spcPct val="107000"/>
                        </a:lnSpc>
                        <a:spcBef>
                          <a:spcPts val="0"/>
                        </a:spcBef>
                        <a:spcAft>
                          <a:spcPts val="0"/>
                        </a:spcAft>
                      </a:pPr>
                      <a:r>
                        <a:rPr lang="en-US" sz="1200">
                          <a:effectLst/>
                        </a:rPr>
                        <a:t>Subjects: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76200" marT="15240" marB="0"/>
                </a:tc>
                <a:tc>
                  <a:txBody>
                    <a:bodyPr/>
                    <a:lstStyle/>
                    <a:p>
                      <a:pPr marL="0" marR="0">
                        <a:lnSpc>
                          <a:spcPct val="107000"/>
                        </a:lnSpc>
                        <a:spcBef>
                          <a:spcPts val="0"/>
                        </a:spcBef>
                        <a:spcAft>
                          <a:spcPts val="0"/>
                        </a:spcAft>
                      </a:pPr>
                      <a:r>
                        <a:rPr lang="en-US" sz="1200">
                          <a:effectLst/>
                        </a:rPr>
                        <a:t>Solar and Stellar Astrophysics (astro-ph.SR); Cosmology and Nongalactic Astrophysics (astro-ph.CO)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76200" marT="15240" marB="0"/>
                </a:tc>
                <a:extLst>
                  <a:ext uri="{0D108BD9-81ED-4DB2-BD59-A6C34878D82A}">
                    <a16:rowId xmlns:a16="http://schemas.microsoft.com/office/drawing/2014/main" val="609268230"/>
                  </a:ext>
                </a:extLst>
              </a:tr>
              <a:tr h="181919">
                <a:tc>
                  <a:txBody>
                    <a:bodyPr/>
                    <a:lstStyle/>
                    <a:p>
                      <a:pPr marL="0" marR="0">
                        <a:lnSpc>
                          <a:spcPct val="107000"/>
                        </a:lnSpc>
                        <a:spcBef>
                          <a:spcPts val="0"/>
                        </a:spcBef>
                        <a:spcAft>
                          <a:spcPts val="0"/>
                        </a:spcAft>
                      </a:pPr>
                      <a:r>
                        <a:rPr lang="en-US" sz="1200">
                          <a:effectLst/>
                        </a:rPr>
                        <a:t>DOI: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76200" marT="15240" marB="0"/>
                </a:tc>
                <a:tc>
                  <a:txBody>
                    <a:bodyPr/>
                    <a:lstStyle/>
                    <a:p>
                      <a:pPr marL="0" marR="0">
                        <a:lnSpc>
                          <a:spcPct val="107000"/>
                        </a:lnSpc>
                        <a:spcBef>
                          <a:spcPts val="0"/>
                        </a:spcBef>
                        <a:spcAft>
                          <a:spcPts val="0"/>
                        </a:spcAft>
                      </a:pPr>
                      <a:r>
                        <a:rPr lang="en-US" sz="1200" u="sng">
                          <a:effectLst/>
                          <a:hlinkClick r:id="rId2"/>
                        </a:rPr>
                        <a:t>10.1088/2041-8205/779/1/L8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76200" marT="15240" marB="0"/>
                </a:tc>
                <a:extLst>
                  <a:ext uri="{0D108BD9-81ED-4DB2-BD59-A6C34878D82A}">
                    <a16:rowId xmlns:a16="http://schemas.microsoft.com/office/drawing/2014/main" val="1692081844"/>
                  </a:ext>
                </a:extLst>
              </a:tr>
              <a:tr h="181919">
                <a:tc>
                  <a:txBody>
                    <a:bodyPr/>
                    <a:lstStyle/>
                    <a:p>
                      <a:pPr marL="0" marR="0">
                        <a:lnSpc>
                          <a:spcPct val="107000"/>
                        </a:lnSpc>
                        <a:spcBef>
                          <a:spcPts val="0"/>
                        </a:spcBef>
                        <a:spcAft>
                          <a:spcPts val="0"/>
                        </a:spcAft>
                      </a:pPr>
                      <a:r>
                        <a:rPr lang="en-US" sz="1200">
                          <a:effectLst/>
                        </a:rPr>
                        <a:t>Cite 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76200" marT="15240" marB="0"/>
                </a:tc>
                <a:tc>
                  <a:txBody>
                    <a:bodyPr/>
                    <a:lstStyle/>
                    <a:p>
                      <a:pPr marL="0" marR="0">
                        <a:lnSpc>
                          <a:spcPct val="107000"/>
                        </a:lnSpc>
                        <a:spcBef>
                          <a:spcPts val="0"/>
                        </a:spcBef>
                        <a:spcAft>
                          <a:spcPts val="0"/>
                        </a:spcAft>
                      </a:pPr>
                      <a:r>
                        <a:rPr lang="en-US" sz="1200" u="sng">
                          <a:effectLst/>
                          <a:hlinkClick r:id="rId3"/>
                        </a:rPr>
                        <a:t>arXiv:1309.4695</a:t>
                      </a:r>
                      <a:r>
                        <a:rPr lang="en-US" sz="1200">
                          <a:effectLst/>
                        </a:rPr>
                        <a:t> [astro-ph.SR]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76200" marT="15240" marB="0"/>
                </a:tc>
                <a:extLst>
                  <a:ext uri="{0D108BD9-81ED-4DB2-BD59-A6C34878D82A}">
                    <a16:rowId xmlns:a16="http://schemas.microsoft.com/office/drawing/2014/main" val="3683266326"/>
                  </a:ext>
                </a:extLst>
              </a:tr>
              <a:tr h="434624">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76200" marT="15240" marB="0"/>
                </a:tc>
                <a:tc>
                  <a:txBody>
                    <a:bodyPr/>
                    <a:lstStyle/>
                    <a:p>
                      <a:pPr marL="0" marR="0">
                        <a:lnSpc>
                          <a:spcPct val="107000"/>
                        </a:lnSpc>
                        <a:spcBef>
                          <a:spcPts val="0"/>
                        </a:spcBef>
                        <a:spcAft>
                          <a:spcPts val="0"/>
                        </a:spcAft>
                      </a:pPr>
                      <a:r>
                        <a:rPr lang="en-US" sz="1200" dirty="0">
                          <a:effectLst/>
                        </a:rPr>
                        <a:t>(or </a:t>
                      </a:r>
                      <a:r>
                        <a:rPr lang="en-US" sz="1200" u="sng" dirty="0">
                          <a:effectLst/>
                          <a:hlinkClick r:id="rId4"/>
                        </a:rPr>
                        <a:t>arXiv:1309.4695v2</a:t>
                      </a:r>
                      <a:r>
                        <a:rPr lang="en-US" sz="1200" dirty="0">
                          <a:effectLst/>
                        </a:rPr>
                        <a:t> [astro-ph.SR] for this version)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76200" marT="15240" marB="0"/>
                </a:tc>
                <a:extLst>
                  <a:ext uri="{0D108BD9-81ED-4DB2-BD59-A6C34878D82A}">
                    <a16:rowId xmlns:a16="http://schemas.microsoft.com/office/drawing/2014/main" val="2634764197"/>
                  </a:ext>
                </a:extLst>
              </a:tr>
            </a:tbl>
          </a:graphicData>
        </a:graphic>
      </p:graphicFrame>
      <p:sp>
        <p:nvSpPr>
          <p:cNvPr id="15" name="Rectangle 14"/>
          <p:cNvSpPr>
            <a:spLocks noChangeArrowheads="1"/>
          </p:cNvSpPr>
          <p:nvPr/>
        </p:nvSpPr>
        <p:spPr bwMode="auto">
          <a:xfrm>
            <a:off x="457200" y="984618"/>
            <a:ext cx="82296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Astrophysics &gt; Solar and Stellar Astrophysics</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Detection of an outburst one year prior to the explosion of SN 2011ht</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5"/>
              </a:rPr>
              <a:t>M. Fraser</a:t>
            </a:r>
            <a:r>
              <a:rPr kumimoji="0" lang="en-US" altLang="en-US" sz="12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dirty="0" smtClean="0">
                <a:ln>
                  <a:noFill/>
                </a:ln>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6"/>
              </a:rPr>
              <a:t>M. Magee</a:t>
            </a:r>
            <a:r>
              <a:rPr kumimoji="0" lang="en-US" altLang="en-US" sz="12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dirty="0" smtClean="0">
                <a:ln>
                  <a:noFill/>
                </a:ln>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7"/>
              </a:rPr>
              <a:t>R. Kotak</a:t>
            </a:r>
            <a:r>
              <a:rPr kumimoji="0" lang="en-US" altLang="en-US" sz="12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dirty="0" smtClean="0">
                <a:ln>
                  <a:noFill/>
                </a:ln>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8"/>
              </a:rPr>
              <a:t>S.J. </a:t>
            </a:r>
            <a:r>
              <a:rPr kumimoji="0" lang="en-US" altLang="en-US" sz="1200" b="0" i="0" u="none" strike="noStrike" cap="none" normalizeH="0" baseline="0" dirty="0" err="1" smtClean="0">
                <a:ln>
                  <a:noFill/>
                </a:ln>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8"/>
              </a:rPr>
              <a:t>Smartt</a:t>
            </a:r>
            <a:r>
              <a:rPr kumimoji="0" lang="en-US" altLang="en-US" sz="12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dirty="0" smtClean="0">
                <a:ln>
                  <a:noFill/>
                </a:ln>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9"/>
              </a:rPr>
              <a:t>K.W. Smith</a:t>
            </a:r>
            <a:r>
              <a:rPr kumimoji="0" lang="en-US" altLang="en-US" sz="12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dirty="0" smtClean="0">
                <a:ln>
                  <a:noFill/>
                </a:ln>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10"/>
              </a:rPr>
              <a:t>J. </a:t>
            </a:r>
            <a:r>
              <a:rPr kumimoji="0" lang="en-US" altLang="en-US" sz="1200" b="0" i="0" u="none" strike="noStrike" cap="none" normalizeH="0" baseline="0" dirty="0" err="1" smtClean="0">
                <a:ln>
                  <a:noFill/>
                </a:ln>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10"/>
              </a:rPr>
              <a:t>Polshaw</a:t>
            </a:r>
            <a:r>
              <a:rPr kumimoji="0" lang="en-US" altLang="en-US" sz="12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dirty="0" smtClean="0">
                <a:ln>
                  <a:noFill/>
                </a:ln>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11"/>
              </a:rPr>
              <a:t>A.J. Drake</a:t>
            </a:r>
            <a:r>
              <a:rPr kumimoji="0" lang="en-US" altLang="en-US" sz="12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dirty="0" smtClean="0">
                <a:ln>
                  <a:noFill/>
                </a:ln>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12"/>
              </a:rPr>
              <a:t>T. Boles</a:t>
            </a:r>
            <a:r>
              <a:rPr kumimoji="0" lang="en-US" altLang="en-US" sz="12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dirty="0" smtClean="0">
                <a:ln>
                  <a:noFill/>
                </a:ln>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13"/>
              </a:rPr>
              <a:t>C.-H. Lee</a:t>
            </a:r>
            <a:r>
              <a:rPr kumimoji="0" lang="en-US" altLang="en-US" sz="12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dirty="0" smtClean="0">
                <a:ln>
                  <a:noFill/>
                </a:ln>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14"/>
              </a:rPr>
              <a:t>W.S. </a:t>
            </a:r>
            <a:r>
              <a:rPr kumimoji="0" lang="en-US" altLang="en-US" sz="1200" b="0" i="0" u="none" strike="noStrike" cap="none" normalizeH="0" baseline="0" dirty="0" err="1" smtClean="0">
                <a:ln>
                  <a:noFill/>
                </a:ln>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14"/>
              </a:rPr>
              <a:t>Burgett</a:t>
            </a:r>
            <a:r>
              <a:rPr kumimoji="0" lang="en-US" altLang="en-US" sz="12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dirty="0" smtClean="0">
                <a:ln>
                  <a:noFill/>
                </a:ln>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15"/>
              </a:rPr>
              <a:t>K.C. Chambers</a:t>
            </a:r>
            <a:r>
              <a:rPr kumimoji="0" lang="en-US" altLang="en-US" sz="12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dirty="0" smtClean="0">
                <a:ln>
                  <a:noFill/>
                </a:ln>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16"/>
              </a:rPr>
              <a:t>P.W. Draper</a:t>
            </a:r>
            <a:r>
              <a:rPr kumimoji="0" lang="en-US" altLang="en-US" sz="12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dirty="0" smtClean="0">
                <a:ln>
                  <a:noFill/>
                </a:ln>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17"/>
              </a:rPr>
              <a:t>H. </a:t>
            </a:r>
            <a:r>
              <a:rPr kumimoji="0" lang="en-US" altLang="en-US" sz="1200" b="0" i="0" u="none" strike="noStrike" cap="none" normalizeH="0" baseline="0" dirty="0" err="1" smtClean="0">
                <a:ln>
                  <a:noFill/>
                </a:ln>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17"/>
              </a:rPr>
              <a:t>Flewelling</a:t>
            </a:r>
            <a:r>
              <a:rPr kumimoji="0" lang="en-US" altLang="en-US" sz="12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dirty="0" smtClean="0">
                <a:ln>
                  <a:noFill/>
                </a:ln>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18"/>
              </a:rPr>
              <a:t>K.W. </a:t>
            </a:r>
            <a:r>
              <a:rPr kumimoji="0" lang="en-US" altLang="en-US" sz="1200" b="0" i="0" u="none" strike="noStrike" cap="none" normalizeH="0" baseline="0" dirty="0" err="1" smtClean="0">
                <a:ln>
                  <a:noFill/>
                </a:ln>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18"/>
              </a:rPr>
              <a:t>Hodapp</a:t>
            </a:r>
            <a:r>
              <a:rPr kumimoji="0" lang="en-US" altLang="en-US" sz="12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dirty="0" smtClean="0">
                <a:ln>
                  <a:noFill/>
                </a:ln>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19"/>
              </a:rPr>
              <a:t>N. Kaiser</a:t>
            </a:r>
            <a:r>
              <a:rPr kumimoji="0" lang="en-US" altLang="en-US" sz="12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dirty="0" smtClean="0">
                <a:ln>
                  <a:noFill/>
                </a:ln>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20"/>
              </a:rPr>
              <a:t>R.-P. </a:t>
            </a:r>
            <a:r>
              <a:rPr kumimoji="0" lang="en-US" altLang="en-US" sz="1200" b="0" i="0" u="none" strike="noStrike" cap="none" normalizeH="0" baseline="0" dirty="0" err="1" smtClean="0">
                <a:ln>
                  <a:noFill/>
                </a:ln>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20"/>
              </a:rPr>
              <a:t>Kudritzki</a:t>
            </a:r>
            <a:r>
              <a:rPr kumimoji="0" lang="en-US" altLang="en-US" sz="12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dirty="0" smtClean="0">
                <a:ln>
                  <a:noFill/>
                </a:ln>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21"/>
              </a:rPr>
              <a:t>E.A. </a:t>
            </a:r>
            <a:r>
              <a:rPr kumimoji="0" lang="en-US" altLang="en-US" sz="1200" b="0" i="0" u="none" strike="noStrike" cap="none" normalizeH="0" baseline="0" dirty="0" err="1" smtClean="0">
                <a:ln>
                  <a:noFill/>
                </a:ln>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21"/>
              </a:rPr>
              <a:t>Magnier</a:t>
            </a:r>
            <a:r>
              <a:rPr kumimoji="0" lang="en-US" altLang="en-US" sz="12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dirty="0" smtClean="0">
                <a:ln>
                  <a:noFill/>
                </a:ln>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22"/>
              </a:rPr>
              <a:t>P.A. Price</a:t>
            </a:r>
            <a:r>
              <a:rPr kumimoji="0" lang="en-US" altLang="en-US" sz="12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dirty="0" smtClean="0">
                <a:ln>
                  <a:noFill/>
                </a:ln>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23"/>
              </a:rPr>
              <a:t>J.L. </a:t>
            </a:r>
            <a:r>
              <a:rPr kumimoji="0" lang="en-US" altLang="en-US" sz="1200" b="0" i="0" u="none" strike="noStrike" cap="none" normalizeH="0" baseline="0" dirty="0" err="1" smtClean="0">
                <a:ln>
                  <a:noFill/>
                </a:ln>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23"/>
              </a:rPr>
              <a:t>Tonry</a:t>
            </a:r>
            <a:r>
              <a:rPr kumimoji="0" lang="en-US" altLang="en-US" sz="12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dirty="0" smtClean="0">
                <a:ln>
                  <a:noFill/>
                </a:ln>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24"/>
              </a:rPr>
              <a:t>R.J. </a:t>
            </a:r>
            <a:r>
              <a:rPr kumimoji="0" lang="en-US" altLang="en-US" sz="1200" b="0" i="0" u="none" strike="noStrike" cap="none" normalizeH="0" baseline="0" dirty="0" err="1" smtClean="0">
                <a:ln>
                  <a:noFill/>
                </a:ln>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24"/>
              </a:rPr>
              <a:t>Wainscoat</a:t>
            </a:r>
            <a:r>
              <a:rPr kumimoji="0" lang="en-US" altLang="en-US" sz="12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200" b="0" i="0" u="none" strike="noStrike" cap="none" normalizeH="0" baseline="0" dirty="0" smtClean="0">
                <a:ln>
                  <a:noFill/>
                </a:ln>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25"/>
              </a:rPr>
              <a:t>C. Waters</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(Submitted on 18 Sep 2013 (</a:t>
            </a:r>
            <a:r>
              <a:rPr kumimoji="0" lang="en-US" altLang="en-US" sz="1200" b="0" i="1" u="none" strike="noStrike" cap="none" normalizeH="0" baseline="0" dirty="0" smtClean="0">
                <a:ln>
                  <a:noFill/>
                </a:ln>
                <a:solidFill>
                  <a:srgbClr val="0000FF"/>
                </a:solidFill>
                <a:effectLst/>
                <a:latin typeface="Helvetica" panose="020B0604020202020204" pitchFamily="34" charset="0"/>
                <a:ea typeface="Times New Roman" panose="02020603050405020304" pitchFamily="18" charset="0"/>
                <a:cs typeface="Times New Roman" panose="02020603050405020304" pitchFamily="18" charset="0"/>
                <a:hlinkClick r:id="rId26"/>
              </a:rPr>
              <a:t>v1</a:t>
            </a:r>
            <a:r>
              <a:rPr kumimoji="0" lang="en-US" altLang="en-US" sz="1200" b="0" i="1"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last revised 28 Oct 2013 (this version, v2))</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Using imaging from the Pan-STARRS1 survey, we identify a precursor outburst at epochs 287 and 170 days prior to the reported explosion of the purported Type </a:t>
            </a:r>
            <a:r>
              <a:rPr kumimoji="0" lang="en-US" altLang="en-US" sz="1200" b="0" i="0" u="none" strike="noStrike" cap="none" normalizeH="0" baseline="0" dirty="0" err="1"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IIn</a:t>
            </a:r>
            <a:r>
              <a:rPr kumimoji="0" lang="en-US" altLang="en-US" sz="12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supernova (SN) 2011ht. In the Pan-STARRS data, a source coincident with SN 2011ht is detected exclusively in the \</a:t>
            </a:r>
            <a:r>
              <a:rPr kumimoji="0" lang="en-US" altLang="en-US" sz="1200" b="0" i="0" u="none" strike="noStrike" cap="none" normalizeH="0" baseline="0" dirty="0" err="1"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zps</a:t>
            </a:r>
            <a:r>
              <a:rPr kumimoji="0" lang="en-US" altLang="en-US" sz="12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and \</a:t>
            </a:r>
            <a:r>
              <a:rPr kumimoji="0" lang="en-US" altLang="en-US" sz="1200" b="0" i="0" u="none" strike="noStrike" cap="none" normalizeH="0" baseline="0" dirty="0" err="1"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yps</a:t>
            </a:r>
            <a:r>
              <a:rPr kumimoji="0" lang="en-US" altLang="en-US" sz="12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-bands. An absolute magnitude of </a:t>
            </a:r>
            <a:r>
              <a:rPr kumimoji="0" lang="en-US" altLang="en-US" sz="1200" b="0" i="0" u="none" strike="noStrike" cap="none" normalizeH="0" baseline="0" dirty="0" err="1"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M</a:t>
            </a:r>
            <a:r>
              <a:rPr kumimoji="0" lang="en-US" altLang="en-US" sz="1200" b="0" i="0" u="none" strike="noStrike" cap="none" normalizeH="0" baseline="0" dirty="0" err="1" smtClean="0">
                <a:ln>
                  <a:noFill/>
                </a:ln>
                <a:solidFill>
                  <a:srgbClr val="000000"/>
                </a:solidFill>
                <a:effectLst/>
                <a:latin typeface="MathJax_Math-italic" charset="0"/>
                <a:ea typeface="Times New Roman" panose="02020603050405020304" pitchFamily="18" charset="0"/>
                <a:cs typeface="Helvetica" panose="020B0604020202020204" pitchFamily="34" charset="0"/>
              </a:rPr>
              <a:t>z</a:t>
            </a:r>
            <a:r>
              <a:rPr kumimoji="0" lang="en-US" altLang="en-US"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mbria Math" panose="02040503050406030204" pitchFamily="18" charset="0"/>
              </a:rPr>
              <a:t>≃</a:t>
            </a:r>
            <a:r>
              <a:rPr kumimoji="0" lang="en-US" altLang="en-US" sz="1200" b="0" i="0" u="none" strike="noStrike" cap="none" normalizeH="0" baseline="0" dirty="0" smtClean="0">
                <a:ln>
                  <a:noFill/>
                </a:ln>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-11.8 suggests that this was an outburst of the progenitor star. Unfiltered, archival Catalina Real Time Transient survey images also reveal a coincident source from at least 258 to 138 days before the main event. We suggest that the outburst is likely to be an intrinsically red eruption, although we cannot conclusively exclude a series of erratic outbursts which were observed only in the redder bands by chance. This is only the fourth detection of an outburst prior to a claimed SN, and lends credence to the possibility that many more interacting transients have pre-explosion outbursts, which have been missed by current surveys.</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Footer Placeholder 15"/>
          <p:cNvSpPr>
            <a:spLocks noGrp="1"/>
          </p:cNvSpPr>
          <p:nvPr>
            <p:ph type="ftr" sz="quarter" idx="11"/>
          </p:nvPr>
        </p:nvSpPr>
        <p:spPr/>
        <p:txBody>
          <a:bodyPr/>
          <a:lstStyle/>
          <a:p>
            <a:r>
              <a:rPr lang="en-US" smtClean="0"/>
              <a:t>VASFAA Non-Conference Workshop 10/7/16 "The FAFSA and PPY"                     Dr. Barry W. Simmons Sr</a:t>
            </a:r>
            <a:endParaRPr lang="en-US"/>
          </a:p>
        </p:txBody>
      </p:sp>
      <p:sp>
        <p:nvSpPr>
          <p:cNvPr id="17" name="Slide Number Placeholder 16"/>
          <p:cNvSpPr>
            <a:spLocks noGrp="1"/>
          </p:cNvSpPr>
          <p:nvPr>
            <p:ph type="sldNum" sz="quarter" idx="12"/>
          </p:nvPr>
        </p:nvSpPr>
        <p:spPr/>
        <p:txBody>
          <a:bodyPr/>
          <a:lstStyle/>
          <a:p>
            <a:fld id="{A5C4CDD6-5111-484C-A832-64A228F2289D}" type="slidenum">
              <a:rPr lang="en-US" smtClean="0"/>
              <a:t>9</a:t>
            </a:fld>
            <a:endParaRPr lang="en-US"/>
          </a:p>
        </p:txBody>
      </p:sp>
    </p:spTree>
    <p:extLst>
      <p:ext uri="{BB962C8B-B14F-4D97-AF65-F5344CB8AC3E}">
        <p14:creationId xmlns:p14="http://schemas.microsoft.com/office/powerpoint/2010/main" val="103279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3105</TotalTime>
  <Words>1692</Words>
  <Application>Microsoft Office PowerPoint</Application>
  <PresentationFormat>On-screen Show (4:3)</PresentationFormat>
  <Paragraphs>262</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Cambria Math</vt:lpstr>
      <vt:lpstr>Helvetica</vt:lpstr>
      <vt:lpstr>MathJax_Math-italic</vt:lpstr>
      <vt:lpstr>Times New Roman</vt:lpstr>
      <vt:lpstr>Office Theme</vt:lpstr>
      <vt:lpstr>Access, Success and Simplification and the Prior Prior Year FAFSA</vt:lpstr>
      <vt:lpstr>A  30,000  Foot Blended View</vt:lpstr>
      <vt:lpstr> LAST OCT 2015 PPY 2017-18:   What We Knew</vt:lpstr>
      <vt:lpstr> LAST OCT 2015 PPY 2017-2018:   What We Didn’t Know</vt:lpstr>
      <vt:lpstr> LAST OCT 2015  PPY 2017-2018:   What We Didn’t Know</vt:lpstr>
      <vt:lpstr>LAST OCT 2015 PPY 2017-2018:   Steps to Take</vt:lpstr>
      <vt:lpstr>PPY 2017-18 Resources</vt:lpstr>
      <vt:lpstr>NOW OCTOBER 2016</vt:lpstr>
      <vt:lpstr>Is this Astrophysics?</vt:lpstr>
      <vt:lpstr>A Must Read </vt:lpstr>
      <vt:lpstr>PROS OF PPY</vt:lpstr>
      <vt:lpstr>CONS OF PPY</vt:lpstr>
      <vt:lpstr>PROS OF PPY</vt:lpstr>
      <vt:lpstr>CONS OF PPY</vt:lpstr>
      <vt:lpstr>Another Good Read</vt:lpstr>
      <vt:lpstr>Survey of Institutions</vt:lpstr>
      <vt:lpstr>Institutional Response</vt:lpstr>
      <vt:lpstr>Perception of PPY Significance</vt:lpstr>
      <vt:lpstr>Taking the Temperature</vt:lpstr>
      <vt:lpstr>Institutional Responses</vt:lpstr>
      <vt:lpstr>Obstacles to PPY</vt:lpstr>
      <vt:lpstr>Institutional Changes by Selectivity</vt:lpstr>
      <vt:lpstr>Student/Family Perception Award Timing</vt:lpstr>
      <vt:lpstr>Institutional Trends Responding to PPY</vt:lpstr>
      <vt:lpstr>CONFLICTING DATA</vt:lpstr>
      <vt:lpstr>Handling Comment 399</vt:lpstr>
      <vt:lpstr>Observations/Suggestions</vt:lpstr>
      <vt:lpstr>Observations/Suggestions</vt:lpstr>
      <vt:lpstr>Observations/Suggestions</vt:lpstr>
      <vt:lpstr>Resources/References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BarrySimmonsSr</dc:creator>
  <cp:lastModifiedBy>barry simmons</cp:lastModifiedBy>
  <cp:revision>44</cp:revision>
  <dcterms:created xsi:type="dcterms:W3CDTF">2015-10-13T15:52:56Z</dcterms:created>
  <dcterms:modified xsi:type="dcterms:W3CDTF">2016-10-05T15:45:23Z</dcterms:modified>
</cp:coreProperties>
</file>